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66" r:id="rId3"/>
  </p:sldMasterIdLst>
  <p:notesMasterIdLst>
    <p:notesMasterId r:id="rId13"/>
  </p:notesMasterIdLst>
  <p:sldIdLst>
    <p:sldId id="257" r:id="rId4"/>
    <p:sldId id="258" r:id="rId5"/>
    <p:sldId id="265" r:id="rId6"/>
    <p:sldId id="262" r:id="rId7"/>
    <p:sldId id="259" r:id="rId8"/>
    <p:sldId id="260" r:id="rId9"/>
    <p:sldId id="267" r:id="rId10"/>
    <p:sldId id="264" r:id="rId11"/>
    <p:sldId id="268" r:id="rId12"/>
  </p:sldIdLst>
  <p:sldSz cx="9144000" cy="5143500" type="screen16x9"/>
  <p:notesSz cx="6858000" cy="9144000"/>
  <p:embeddedFontLst>
    <p:embeddedFont>
      <p:font typeface="72 Black" panose="020B0A04030603020204" pitchFamily="34" charset="0"/>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guide id="3" pos="196">
          <p15:clr>
            <a:srgbClr val="9AA0A6"/>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ieIk8OLbXYM3SpevIkE1zmwxo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505"/>
    <a:srgbClr val="BCC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80" d="100"/>
          <a:sy n="80" d="100"/>
        </p:scale>
        <p:origin x="-2640" y="-1242"/>
      </p:cViewPr>
      <p:guideLst>
        <p:guide orient="horz" pos="1620"/>
        <p:guide pos="2880"/>
        <p:guide pos="19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5" Type="http://customschemas.google.com/relationships/presentationmetadata" Target="metadata"/><Relationship Id="rId2" Type="http://schemas.openxmlformats.org/officeDocument/2006/relationships/slideMaster" Target="slideMasters/slideMaster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28"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324670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Interactions permanentes entre le double et la réalité pour tester des hypothèses, imaginer des changements ; boucle de rétroaction</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ym typeface="Wingdings" panose="05000000000000000000" pitchFamily="2" charset="2"/>
              </a:rPr>
              <a:t> Permettre aux experts métier de </a:t>
            </a:r>
            <a:r>
              <a:rPr lang="fr-FR" sz="1200" dirty="0"/>
              <a:t>visualiser, comprendre, tester, prédire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ym typeface="Wingdings" panose="05000000000000000000" pitchFamily="2" charset="2"/>
              </a:rPr>
              <a:t> </a:t>
            </a:r>
            <a:r>
              <a:rPr lang="fr-FR" sz="1200" b="1" dirty="0">
                <a:sym typeface="Wingdings" panose="05000000000000000000" pitchFamily="2" charset="2"/>
              </a:rPr>
              <a:t>Pour </a:t>
            </a:r>
            <a:r>
              <a:rPr lang="fr-FR" sz="1200" b="1" dirty="0"/>
              <a:t>décloisonner l’appréhension des divers domaines et pouvoir analyser les effets combinés d’un large spectre de phénomènes </a:t>
            </a:r>
            <a:r>
              <a:rPr lang="fr-FR" sz="1200" dirty="0"/>
              <a:t>(submersion marine, évolution du trait de côte, îlots de chaleur en ville, artificialisation d’un territoire, usages de l’eau, mix énergétique, </a:t>
            </a:r>
            <a:r>
              <a:rPr lang="fr-FR" sz="1200" dirty="0" err="1"/>
              <a:t>etc</a:t>
            </a:r>
            <a:r>
              <a:rPr lang="fr-FR" sz="1200" dirty="0"/>
              <a:t>).</a:t>
            </a:r>
          </a:p>
          <a:p>
            <a:endParaRPr lang="fr-FR" dirty="0"/>
          </a:p>
        </p:txBody>
      </p:sp>
      <p:sp>
        <p:nvSpPr>
          <p:cNvPr id="4" name="Espace réservé du numéro de diapositive 3"/>
          <p:cNvSpPr>
            <a:spLocks noGrp="1"/>
          </p:cNvSpPr>
          <p:nvPr>
            <p:ph type="sldNum" sz="quarter" idx="10"/>
          </p:nvPr>
        </p:nvSpPr>
        <p:spPr>
          <a:xfrm>
            <a:off x="3884613" y="8685213"/>
            <a:ext cx="2971800" cy="457200"/>
          </a:xfrm>
          <a:prstGeom prst="rect">
            <a:avLst/>
          </a:prstGeom>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21800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29c71e5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2529c71e57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2a159a8f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2a159a8f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2a159a8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2a159a8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6"/>
        <p:cNvGrpSpPr/>
        <p:nvPr/>
      </p:nvGrpSpPr>
      <p:grpSpPr>
        <a:xfrm>
          <a:off x="0" y="0"/>
          <a:ext cx="0" cy="0"/>
          <a:chOff x="0" y="0"/>
          <a:chExt cx="0" cy="0"/>
        </a:xfrm>
      </p:grpSpPr>
      <p:sp>
        <p:nvSpPr>
          <p:cNvPr id="17" name="Google Shape;1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
        <p:nvSpPr>
          <p:cNvPr id="19" name="Google Shape;19;p7"/>
          <p:cNvSpPr txBox="1">
            <a:spLocks noGrp="1"/>
          </p:cNvSpPr>
          <p:nvPr>
            <p:ph type="title"/>
          </p:nvPr>
        </p:nvSpPr>
        <p:spPr>
          <a:xfrm>
            <a:off x="457200" y="2074665"/>
            <a:ext cx="8164286" cy="994172"/>
          </a:xfrm>
          <a:prstGeom prst="rect">
            <a:avLst/>
          </a:prstGeom>
          <a:noFill/>
          <a:ln>
            <a:noFill/>
          </a:ln>
        </p:spPr>
        <p:txBody>
          <a:bodyPr spcFirstLastPara="1" wrap="square" lIns="137025" tIns="68500" rIns="137025" bIns="68500" anchor="ctr" anchorCtr="0">
            <a:normAutofit/>
          </a:bodyPr>
          <a:lstStyle>
            <a:lvl1pPr lvl="0" algn="l">
              <a:lnSpc>
                <a:spcPct val="90000"/>
              </a:lnSpc>
              <a:spcBef>
                <a:spcPts val="0"/>
              </a:spcBef>
              <a:spcAft>
                <a:spcPts val="0"/>
              </a:spcAft>
              <a:buClr>
                <a:srgbClr val="C8D41F"/>
              </a:buClr>
              <a:buSzPts val="5400"/>
              <a:buFont typeface="Arial"/>
              <a:buNone/>
              <a:defRPr>
                <a:solidFill>
                  <a:srgbClr val="C8D41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solidFill>
                  <a:srgbClr val="000000">
                    <a:alpha val="0"/>
                  </a:srgbClr>
                </a:solidFill>
              </a:rPr>
              <a:t>May 4, 2023</a:t>
            </a:r>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solidFill>
                  <a:srgbClr val="000000"/>
                </a:solidFill>
              </a:rPr>
              <a:t>Institut national de l’information  géographique et forestière</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pic>
        <p:nvPicPr>
          <p:cNvPr id="6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0864" y="476294"/>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5292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sp>
        <p:nvSpPr>
          <p:cNvPr id="2" name="Espace réservé de la date 1"/>
          <p:cNvSpPr>
            <a:spLocks noGrp="1"/>
          </p:cNvSpPr>
          <p:nvPr>
            <p:ph type="dt" sz="half" idx="10"/>
          </p:nvPr>
        </p:nvSpPr>
        <p:spPr bwMode="gray"/>
        <p:txBody>
          <a:bodyPr/>
          <a:lstStyle/>
          <a:p>
            <a:pPr algn="r"/>
            <a:r>
              <a:rPr lang="fr-FR" cap="all" smtClean="0">
                <a:solidFill>
                  <a:srgbClr val="000000"/>
                </a:solidFill>
              </a:rPr>
              <a:t>May 4, 2023</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lvl1pPr>
              <a:defRPr/>
            </a:lvl1pPr>
          </a:lstStyle>
          <a:p>
            <a:r>
              <a:rPr lang="fr-FR" smtClean="0">
                <a:solidFill>
                  <a:srgbClr val="000000"/>
                </a:solidFill>
              </a:rPr>
              <a:t>Institut national de l’information  géographique et forestière</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solidFill>
                  <a:schemeClr val="tx2">
                    <a:lumMod val="75000"/>
                  </a:schemeClr>
                </a:solidFill>
              </a:defRPr>
            </a:lvl1pPr>
            <a:lvl2pPr marL="0" indent="0">
              <a:spcBef>
                <a:spcPts val="500"/>
              </a:spcBef>
              <a:spcAft>
                <a:spcPts val="0"/>
              </a:spcAft>
              <a:buNone/>
              <a:defRPr sz="1850"/>
            </a:lvl2pPr>
          </a:lstStyle>
          <a:p>
            <a:pPr lvl="0"/>
            <a:r>
              <a:rPr lang="fr-FR" dirty="0" smtClean="0"/>
              <a:t>Titre</a:t>
            </a:r>
          </a:p>
          <a:p>
            <a:pPr lvl="1"/>
            <a:r>
              <a:rPr lang="fr-FR" dirty="0" smtClean="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80000"/>
            <a:ext cx="1440000" cy="1440000"/>
          </a:xfrm>
          <a:prstGeom prst="rect">
            <a:avLst/>
          </a:prstGeom>
        </p:spPr>
      </p:pic>
      <p:pic>
        <p:nvPicPr>
          <p:cNvPr id="7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4771" y="279858"/>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6333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solidFill>
                  <a:srgbClr val="000000"/>
                </a:solidFill>
              </a:rPr>
              <a:t>May 4, 2023</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smtClean="0">
                <a:solidFill>
                  <a:srgbClr val="000000"/>
                </a:solidFill>
              </a:rPr>
              <a:t>Institut national de l’information  géographique et forestière</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solidFill>
                  <a:schemeClr val="tx2">
                    <a:lumMod val="75000"/>
                  </a:schemeClr>
                </a:solidFill>
              </a:defRPr>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11" name="ZoneTexte 10"/>
          <p:cNvSpPr txBox="1"/>
          <p:nvPr userDrawn="1"/>
        </p:nvSpPr>
        <p:spPr>
          <a:xfrm>
            <a:off x="3039509" y="0"/>
            <a:ext cx="5575219" cy="369332"/>
          </a:xfrm>
          <a:prstGeom prst="rect">
            <a:avLst/>
          </a:prstGeom>
          <a:noFill/>
        </p:spPr>
        <p:txBody>
          <a:bodyPr wrap="square" rtlCol="0">
            <a:spAutoFit/>
          </a:bodyPr>
          <a:lstStyle/>
          <a:p>
            <a:pPr>
              <a:buClrTx/>
              <a:buFontTx/>
              <a:buNone/>
            </a:pPr>
            <a:r>
              <a:rPr lang="fr-FR" sz="1800" kern="1200" dirty="0" smtClean="0">
                <a:solidFill>
                  <a:srgbClr val="EA5433">
                    <a:lumMod val="60000"/>
                    <a:lumOff val="40000"/>
                  </a:srgbClr>
                </a:solidFill>
                <a:latin typeface="Marianne"/>
              </a:rPr>
              <a:t>en construction – ne pas diffuser</a:t>
            </a:r>
            <a:endParaRPr lang="fr-FR" sz="1800" kern="1200" dirty="0">
              <a:solidFill>
                <a:srgbClr val="EA5433">
                  <a:lumMod val="60000"/>
                  <a:lumOff val="40000"/>
                </a:srgbClr>
              </a:solidFill>
              <a:latin typeface="Marianne"/>
            </a:endParaRPr>
          </a:p>
        </p:txBody>
      </p:sp>
    </p:spTree>
    <p:extLst>
      <p:ext uri="{BB962C8B-B14F-4D97-AF65-F5344CB8AC3E}">
        <p14:creationId xmlns:p14="http://schemas.microsoft.com/office/powerpoint/2010/main" val="27986366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smtClean="0"/>
              <a:t>Sélectionner l’icône pour insérer une image, </a:t>
            </a:r>
            <a:br>
              <a:rPr lang="fr-FR" dirty="0" smtClean="0"/>
            </a:br>
            <a:r>
              <a:rPr lang="fr-FR" dirty="0" smtClean="0"/>
              <a:t>puis disposer l’image en arrière plan </a:t>
            </a:r>
            <a:br>
              <a:rPr lang="fr-FR" dirty="0" smtClean="0"/>
            </a:br>
            <a:r>
              <a:rPr lang="fr-FR" dirty="0" smtClean="0"/>
              <a:t>(Sélectionner l’image avec le bouton droit de la souris / </a:t>
            </a:r>
            <a:br>
              <a:rPr lang="fr-FR" dirty="0" smtClean="0"/>
            </a:br>
            <a:r>
              <a:rPr lang="fr-FR" dirty="0" smtClean="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solidFill>
                  <a:srgbClr val="000000"/>
                </a:solidFill>
              </a:rPr>
              <a:t>May 4, 2023</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smtClean="0">
                <a:solidFill>
                  <a:srgbClr val="000000"/>
                </a:solidFill>
              </a:rPr>
              <a:t>Institut national de l’information  géographique et forestière</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7" name="ZoneTexte 6"/>
          <p:cNvSpPr txBox="1"/>
          <p:nvPr userDrawn="1"/>
        </p:nvSpPr>
        <p:spPr>
          <a:xfrm>
            <a:off x="3039509" y="0"/>
            <a:ext cx="5575219" cy="369332"/>
          </a:xfrm>
          <a:prstGeom prst="rect">
            <a:avLst/>
          </a:prstGeom>
          <a:noFill/>
        </p:spPr>
        <p:txBody>
          <a:bodyPr wrap="square" rtlCol="0">
            <a:spAutoFit/>
          </a:bodyPr>
          <a:lstStyle/>
          <a:p>
            <a:pPr>
              <a:buClrTx/>
              <a:buFontTx/>
              <a:buNone/>
            </a:pPr>
            <a:r>
              <a:rPr lang="fr-FR" sz="1800" kern="1200" dirty="0" smtClean="0">
                <a:solidFill>
                  <a:srgbClr val="EA5433">
                    <a:lumMod val="60000"/>
                    <a:lumOff val="40000"/>
                  </a:srgbClr>
                </a:solidFill>
                <a:latin typeface="Marianne"/>
              </a:rPr>
              <a:t>en construction – ne pas diffuser</a:t>
            </a:r>
            <a:endParaRPr lang="fr-FR" sz="1800" kern="1200" dirty="0">
              <a:solidFill>
                <a:srgbClr val="EA5433">
                  <a:lumMod val="60000"/>
                  <a:lumOff val="40000"/>
                </a:srgbClr>
              </a:solidFill>
              <a:latin typeface="Marianne"/>
            </a:endParaRPr>
          </a:p>
        </p:txBody>
      </p:sp>
    </p:spTree>
    <p:extLst>
      <p:ext uri="{BB962C8B-B14F-4D97-AF65-F5344CB8AC3E}">
        <p14:creationId xmlns:p14="http://schemas.microsoft.com/office/powerpoint/2010/main" val="3821498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solidFill>
                  <a:srgbClr val="000000"/>
                </a:solidFill>
              </a:rPr>
              <a:t>May 4, 2023</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smtClean="0">
                <a:solidFill>
                  <a:srgbClr val="000000"/>
                </a:solidFill>
              </a:rPr>
              <a:t>Institut national de l’information  géographique et forestière</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smtClean="0"/>
              <a:t>Titre</a:t>
            </a:r>
          </a:p>
          <a:p>
            <a:pPr lvl="1"/>
            <a:r>
              <a:rPr lang="fr-FR" dirty="0" smtClean="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Tree>
    <p:extLst>
      <p:ext uri="{BB962C8B-B14F-4D97-AF65-F5344CB8AC3E}">
        <p14:creationId xmlns:p14="http://schemas.microsoft.com/office/powerpoint/2010/main" val="3236801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smtClean="0">
                <a:solidFill>
                  <a:srgbClr val="000000">
                    <a:alpha val="0"/>
                  </a:srgbClr>
                </a:solidFill>
              </a:rPr>
              <a:t>02/02/2023</a:t>
            </a:r>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smtClean="0">
                <a:solidFill>
                  <a:srgbClr val="000000"/>
                </a:solidFill>
              </a:rPr>
              <a:t>Institut</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pic>
        <p:nvPicPr>
          <p:cNvPr id="6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0864" y="476294"/>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98472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smtClean="0"/>
              <a:t>Titre</a:t>
            </a:r>
            <a:endParaRPr lang="fr-FR" dirty="0"/>
          </a:p>
        </p:txBody>
      </p:sp>
      <p:sp>
        <p:nvSpPr>
          <p:cNvPr id="2" name="Espace réservé de la date 1"/>
          <p:cNvSpPr>
            <a:spLocks noGrp="1"/>
          </p:cNvSpPr>
          <p:nvPr>
            <p:ph type="dt" sz="half" idx="10"/>
          </p:nvPr>
        </p:nvSpPr>
        <p:spPr bwMode="gray"/>
        <p:txBody>
          <a:bodyPr/>
          <a:lstStyle/>
          <a:p>
            <a:pPr algn="r"/>
            <a:r>
              <a:rPr lang="fr-FR" cap="all" smtClean="0">
                <a:solidFill>
                  <a:srgbClr val="000000"/>
                </a:solidFill>
              </a:rPr>
              <a:t>02/02/2023</a:t>
            </a:r>
            <a:endParaRPr lang="fr-FR" cap="all" dirty="0">
              <a:solidFill>
                <a:srgbClr val="000000"/>
              </a:solidFill>
            </a:endParaRPr>
          </a:p>
        </p:txBody>
      </p:sp>
      <p:sp>
        <p:nvSpPr>
          <p:cNvPr id="3" name="Espace réservé du pied de page 2"/>
          <p:cNvSpPr>
            <a:spLocks noGrp="1"/>
          </p:cNvSpPr>
          <p:nvPr>
            <p:ph type="ftr" sz="quarter" idx="11"/>
          </p:nvPr>
        </p:nvSpPr>
        <p:spPr bwMode="gray"/>
        <p:txBody>
          <a:bodyPr/>
          <a:lstStyle>
            <a:lvl1pPr>
              <a:defRPr/>
            </a:lvl1pPr>
          </a:lstStyle>
          <a:p>
            <a:r>
              <a:rPr lang="fr-FR" smtClean="0">
                <a:solidFill>
                  <a:srgbClr val="000000"/>
                </a:solidFill>
              </a:rPr>
              <a:t>Institut</a:t>
            </a:r>
            <a:endParaRPr lang="fr-FR" dirty="0">
              <a:solidFill>
                <a:srgbClr val="000000"/>
              </a:solidFill>
            </a:endParaRP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solidFill>
                  <a:schemeClr val="tx1"/>
                </a:solidFill>
                <a:latin typeface="Marianne ExtraBold" pitchFamily="50" charset="0"/>
              </a:defRPr>
            </a:lvl1pPr>
            <a:lvl2pPr marL="0" indent="0">
              <a:spcBef>
                <a:spcPts val="500"/>
              </a:spcBef>
              <a:spcAft>
                <a:spcPts val="0"/>
              </a:spcAft>
              <a:buNone/>
              <a:defRPr sz="1850"/>
            </a:lvl2pPr>
          </a:lstStyle>
          <a:p>
            <a:pPr lvl="0"/>
            <a:r>
              <a:rPr lang="fr-FR" dirty="0" smtClean="0"/>
              <a:t>Titre</a:t>
            </a:r>
          </a:p>
          <a:p>
            <a:pPr lvl="1"/>
            <a:r>
              <a:rPr lang="fr-FR" dirty="0" smtClean="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80000"/>
            <a:ext cx="1440000" cy="1440000"/>
          </a:xfrm>
          <a:prstGeom prst="rect">
            <a:avLst/>
          </a:prstGeom>
        </p:spPr>
      </p:pic>
      <p:pic>
        <p:nvPicPr>
          <p:cNvPr id="7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4771" y="279858"/>
            <a:ext cx="2736304" cy="124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4062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solidFill>
                  <a:srgbClr val="000000"/>
                </a:solidFill>
              </a:rPr>
              <a:t>02/02/2023</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smtClean="0">
                <a:solidFill>
                  <a:srgbClr val="000000"/>
                </a:solidFill>
              </a:rPr>
              <a:t>Institut</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lvl2pPr>
          </a:lstStyle>
          <a:p>
            <a:pPr lvl="0"/>
            <a:r>
              <a:rPr lang="fr-FR" dirty="0" smtClean="0"/>
              <a:t>Titre de la partie</a:t>
            </a:r>
          </a:p>
          <a:p>
            <a:pPr lvl="1"/>
            <a:r>
              <a:rPr lang="fr-FR" dirty="0" smtClean="0"/>
              <a:t>Deuxième niveau</a:t>
            </a:r>
          </a:p>
        </p:txBody>
      </p:sp>
      <p:grpSp>
        <p:nvGrpSpPr>
          <p:cNvPr id="11" name="Groupe 10"/>
          <p:cNvGrpSpPr/>
          <p:nvPr userDrawn="1"/>
        </p:nvGrpSpPr>
        <p:grpSpPr>
          <a:xfrm>
            <a:off x="395536" y="781498"/>
            <a:ext cx="8424936" cy="787119"/>
            <a:chOff x="395536" y="781498"/>
            <a:chExt cx="8424936" cy="787119"/>
          </a:xfrm>
        </p:grpSpPr>
        <p:cxnSp>
          <p:nvCxnSpPr>
            <p:cNvPr id="12" name="Connecteur droit 11"/>
            <p:cNvCxnSpPr/>
            <p:nvPr/>
          </p:nvCxnSpPr>
          <p:spPr>
            <a:xfrm flipV="1">
              <a:off x="395536" y="1419623"/>
              <a:ext cx="66967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7349071" y="781498"/>
              <a:ext cx="0" cy="368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descr="Image"/>
            <p:cNvPicPr>
              <a:picLocks noChangeAspect="1"/>
            </p:cNvPicPr>
            <p:nvPr/>
          </p:nvPicPr>
          <p:blipFill>
            <a:blip r:embed="rId2">
              <a:extLst/>
            </a:blip>
            <a:stretch>
              <a:fillRect/>
            </a:stretch>
          </p:blipFill>
          <p:spPr>
            <a:xfrm>
              <a:off x="7192669" y="1236958"/>
              <a:ext cx="331659" cy="331659"/>
            </a:xfrm>
            <a:prstGeom prst="rect">
              <a:avLst/>
            </a:prstGeom>
            <a:ln w="12700">
              <a:miter lim="400000"/>
            </a:ln>
          </p:spPr>
        </p:pic>
        <p:cxnSp>
          <p:nvCxnSpPr>
            <p:cNvPr id="15" name="Connecteur droit 14"/>
            <p:cNvCxnSpPr/>
            <p:nvPr/>
          </p:nvCxnSpPr>
          <p:spPr>
            <a:xfrm>
              <a:off x="7596336" y="1419623"/>
              <a:ext cx="122413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17654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7" name="Image 6" descr="Z:\00_CHARTE-GRAPHIQUE-ETAT_2020\Stratégie de marque 2022\02_Pattern\PNG\Green\IGN_Patterns_G_Topo.png"/>
          <p:cNvPicPr/>
          <p:nvPr userDrawn="1"/>
        </p:nvPicPr>
        <p:blipFill rotWithShape="1">
          <a:blip r:embed="rId2" cstate="print">
            <a:extLst>
              <a:ext uri="{28A0092B-C50C-407E-A947-70E740481C1C}">
                <a14:useLocalDpi xmlns:a14="http://schemas.microsoft.com/office/drawing/2010/main" val="0"/>
              </a:ext>
            </a:extLst>
          </a:blip>
          <a:srcRect l="-41" t="8569" r="3579" b="25250"/>
          <a:stretch/>
        </p:blipFill>
        <p:spPr bwMode="auto">
          <a:xfrm>
            <a:off x="323528" y="722414"/>
            <a:ext cx="8820472" cy="3937568"/>
          </a:xfrm>
          <a:prstGeom prst="rect">
            <a:avLst/>
          </a:prstGeom>
          <a:noFill/>
          <a:ln>
            <a:noFill/>
          </a:ln>
        </p:spPr>
      </p:pic>
      <p:sp>
        <p:nvSpPr>
          <p:cNvPr id="3" name="Espace réservé de la date 2"/>
          <p:cNvSpPr>
            <a:spLocks noGrp="1"/>
          </p:cNvSpPr>
          <p:nvPr>
            <p:ph type="dt" sz="half" idx="10"/>
          </p:nvPr>
        </p:nvSpPr>
        <p:spPr bwMode="gray"/>
        <p:txBody>
          <a:bodyPr/>
          <a:lstStyle/>
          <a:p>
            <a:pPr algn="r"/>
            <a:r>
              <a:rPr lang="fr-FR" cap="all" smtClean="0">
                <a:solidFill>
                  <a:srgbClr val="000000"/>
                </a:solidFill>
              </a:rPr>
              <a:t>02/02/2023</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smtClean="0">
                <a:solidFill>
                  <a:srgbClr val="000000"/>
                </a:solidFill>
              </a:rPr>
              <a:t>Institut</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7" name="Rectangle"/>
          <p:cNvSpPr/>
          <p:nvPr userDrawn="1"/>
        </p:nvSpPr>
        <p:spPr>
          <a:xfrm>
            <a:off x="845332" y="1323046"/>
            <a:ext cx="7776864" cy="2736304"/>
          </a:xfrm>
          <a:prstGeom prst="rect">
            <a:avLst/>
          </a:prstGeom>
          <a:solidFill>
            <a:srgbClr val="FFFFFF"/>
          </a:solidFill>
          <a:ln w="12700">
            <a:miter lim="400000"/>
          </a:ln>
        </p:spPr>
        <p:txBody>
          <a:bodyPr lIns="50800" tIns="50800" rIns="50800" bIns="50800" anchor="ctr"/>
          <a:lstStyle/>
          <a:p>
            <a:pPr defTabSz="825500">
              <a:buClrTx/>
              <a:buFontTx/>
              <a:buNone/>
              <a:defRPr sz="3200">
                <a:solidFill>
                  <a:srgbClr val="FFFFFF"/>
                </a:solidFill>
                <a:latin typeface="Helvetica Neue Medium"/>
                <a:ea typeface="Helvetica Neue Medium"/>
                <a:cs typeface="Helvetica Neue Medium"/>
                <a:sym typeface="Helvetica Neue Medium"/>
              </a:defRPr>
            </a:pPr>
            <a:endParaRPr sz="3200" kern="1200">
              <a:solidFill>
                <a:srgbClr val="FFFFFF"/>
              </a:solidFill>
              <a:latin typeface="Helvetica Neue Medium"/>
              <a:ea typeface="Helvetica Neue Medium"/>
              <a:cs typeface="Helvetica Neue Medium"/>
              <a:sym typeface="Helvetica Neue Medium"/>
            </a:endParaRPr>
          </a:p>
        </p:txBody>
      </p:sp>
      <p:sp>
        <p:nvSpPr>
          <p:cNvPr id="18" name="Ligne"/>
          <p:cNvSpPr/>
          <p:nvPr userDrawn="1"/>
        </p:nvSpPr>
        <p:spPr>
          <a:xfrm flipV="1">
            <a:off x="4736904" y="1416793"/>
            <a:ext cx="0" cy="1176025"/>
          </a:xfrm>
          <a:prstGeom prst="line">
            <a:avLst/>
          </a:prstGeom>
          <a:ln w="6350">
            <a:solidFill>
              <a:srgbClr val="000000"/>
            </a:solidFill>
            <a:miter lim="400000"/>
          </a:ln>
        </p:spPr>
        <p:txBody>
          <a:bodyPr lIns="50800" tIns="50800" rIns="50800" bIns="50800" anchor="ctr"/>
          <a:lstStyle/>
          <a:p>
            <a:pPr>
              <a:buClrTx/>
              <a:buFontTx/>
              <a:buNone/>
            </a:pPr>
            <a:endParaRPr sz="1800" kern="1200">
              <a:latin typeface="Marianne"/>
            </a:endParaRPr>
          </a:p>
        </p:txBody>
      </p:sp>
      <p:sp>
        <p:nvSpPr>
          <p:cNvPr id="19" name="Ligne"/>
          <p:cNvSpPr/>
          <p:nvPr userDrawn="1"/>
        </p:nvSpPr>
        <p:spPr>
          <a:xfrm>
            <a:off x="1021058" y="2686210"/>
            <a:ext cx="3615658" cy="0"/>
          </a:xfrm>
          <a:prstGeom prst="line">
            <a:avLst/>
          </a:prstGeom>
          <a:ln w="6350">
            <a:solidFill>
              <a:srgbClr val="000000"/>
            </a:solidFill>
            <a:miter lim="400000"/>
          </a:ln>
        </p:spPr>
        <p:txBody>
          <a:bodyPr lIns="50800" tIns="50800" rIns="50800" bIns="50800" anchor="ctr"/>
          <a:lstStyle/>
          <a:p>
            <a:pPr>
              <a:buClrTx/>
              <a:buFontTx/>
              <a:buNone/>
            </a:pPr>
            <a:endParaRPr sz="1800" kern="1200">
              <a:latin typeface="Marianne"/>
            </a:endParaRPr>
          </a:p>
        </p:txBody>
      </p:sp>
      <p:sp>
        <p:nvSpPr>
          <p:cNvPr id="20" name="Ligne"/>
          <p:cNvSpPr/>
          <p:nvPr userDrawn="1"/>
        </p:nvSpPr>
        <p:spPr>
          <a:xfrm flipV="1">
            <a:off x="4736904" y="2778094"/>
            <a:ext cx="0" cy="1176025"/>
          </a:xfrm>
          <a:prstGeom prst="line">
            <a:avLst/>
          </a:prstGeom>
          <a:ln w="6350">
            <a:solidFill>
              <a:srgbClr val="000000"/>
            </a:solidFill>
            <a:miter lim="400000"/>
          </a:ln>
        </p:spPr>
        <p:txBody>
          <a:bodyPr lIns="50800" tIns="50800" rIns="50800" bIns="50800" anchor="ctr"/>
          <a:lstStyle/>
          <a:p>
            <a:pPr>
              <a:buClrTx/>
              <a:buFontTx/>
              <a:buNone/>
            </a:pPr>
            <a:endParaRPr sz="1800" kern="1200">
              <a:latin typeface="Marianne"/>
            </a:endParaRPr>
          </a:p>
        </p:txBody>
      </p:sp>
    </p:spTree>
    <p:extLst>
      <p:ext uri="{BB962C8B-B14F-4D97-AF65-F5344CB8AC3E}">
        <p14:creationId xmlns:p14="http://schemas.microsoft.com/office/powerpoint/2010/main" val="6102687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p:txBody>
          <a:bodyPr/>
          <a:lstStyle/>
          <a:p>
            <a:pPr algn="r"/>
            <a:r>
              <a:rPr lang="fr-FR" cap="all" smtClean="0">
                <a:solidFill>
                  <a:srgbClr val="000000"/>
                </a:solidFill>
              </a:rPr>
              <a:t>02/02/2023</a:t>
            </a:r>
            <a:endParaRPr lang="fr-FR" cap="all" dirty="0">
              <a:solidFill>
                <a:srgbClr val="000000"/>
              </a:solidFill>
            </a:endParaRPr>
          </a:p>
        </p:txBody>
      </p:sp>
      <p:sp>
        <p:nvSpPr>
          <p:cNvPr id="4" name="Espace réservé du pied de page 3"/>
          <p:cNvSpPr>
            <a:spLocks noGrp="1"/>
          </p:cNvSpPr>
          <p:nvPr>
            <p:ph type="ftr" sz="quarter" idx="11"/>
          </p:nvPr>
        </p:nvSpPr>
        <p:spPr bwMode="gray"/>
        <p:txBody>
          <a:bodyPr/>
          <a:lstStyle/>
          <a:p>
            <a:r>
              <a:rPr lang="fr-FR" smtClean="0">
                <a:solidFill>
                  <a:srgbClr val="000000"/>
                </a:solidFill>
              </a:rPr>
              <a:t>Institut</a:t>
            </a:r>
            <a:endParaRPr lang="fr-FR" dirty="0">
              <a:solidFill>
                <a:srgbClr val="000000"/>
              </a:solidFill>
            </a:endParaRP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smtClean="0"/>
              <a:t>Titre</a:t>
            </a:r>
          </a:p>
          <a:p>
            <a:pPr lvl="1"/>
            <a:r>
              <a:rPr lang="fr-FR" dirty="0" smtClean="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grpSp>
        <p:nvGrpSpPr>
          <p:cNvPr id="11" name="Groupe 10"/>
          <p:cNvGrpSpPr/>
          <p:nvPr userDrawn="1"/>
        </p:nvGrpSpPr>
        <p:grpSpPr>
          <a:xfrm>
            <a:off x="395536" y="781498"/>
            <a:ext cx="8424936" cy="787119"/>
            <a:chOff x="395536" y="781498"/>
            <a:chExt cx="8424936" cy="787119"/>
          </a:xfrm>
        </p:grpSpPr>
        <p:cxnSp>
          <p:nvCxnSpPr>
            <p:cNvPr id="15" name="Connecteur droit 14"/>
            <p:cNvCxnSpPr/>
            <p:nvPr/>
          </p:nvCxnSpPr>
          <p:spPr>
            <a:xfrm flipV="1">
              <a:off x="395536" y="1419623"/>
              <a:ext cx="66967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7349071" y="781498"/>
              <a:ext cx="0" cy="368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descr="Image"/>
            <p:cNvPicPr>
              <a:picLocks noChangeAspect="1"/>
            </p:cNvPicPr>
            <p:nvPr/>
          </p:nvPicPr>
          <p:blipFill>
            <a:blip r:embed="rId2">
              <a:extLst/>
            </a:blip>
            <a:stretch>
              <a:fillRect/>
            </a:stretch>
          </p:blipFill>
          <p:spPr>
            <a:xfrm>
              <a:off x="7192669" y="1236958"/>
              <a:ext cx="331659" cy="331659"/>
            </a:xfrm>
            <a:prstGeom prst="rect">
              <a:avLst/>
            </a:prstGeom>
            <a:ln w="12700">
              <a:miter lim="400000"/>
            </a:ln>
          </p:spPr>
        </p:pic>
        <p:cxnSp>
          <p:nvCxnSpPr>
            <p:cNvPr id="18" name="Connecteur droit 17"/>
            <p:cNvCxnSpPr/>
            <p:nvPr/>
          </p:nvCxnSpPr>
          <p:spPr>
            <a:xfrm>
              <a:off x="7596336" y="1419623"/>
              <a:ext cx="122413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73026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u">
  <p:cSld name="Contenu">
    <p:spTree>
      <p:nvGrpSpPr>
        <p:cNvPr id="1" name="Shape 21"/>
        <p:cNvGrpSpPr/>
        <p:nvPr/>
      </p:nvGrpSpPr>
      <p:grpSpPr>
        <a:xfrm>
          <a:off x="0" y="0"/>
          <a:ext cx="0" cy="0"/>
          <a:chOff x="0" y="0"/>
          <a:chExt cx="0" cy="0"/>
        </a:xfrm>
      </p:grpSpPr>
      <p:sp>
        <p:nvSpPr>
          <p:cNvPr id="23" name="Google Shape;23;p8"/>
          <p:cNvSpPr txBox="1">
            <a:spLocks noGrp="1"/>
          </p:cNvSpPr>
          <p:nvPr>
            <p:ph type="title"/>
          </p:nvPr>
        </p:nvSpPr>
        <p:spPr>
          <a:xfrm>
            <a:off x="628650" y="273844"/>
            <a:ext cx="7886700" cy="994172"/>
          </a:xfrm>
          <a:prstGeom prst="rect">
            <a:avLst/>
          </a:prstGeom>
          <a:noFill/>
          <a:ln>
            <a:noFill/>
          </a:ln>
        </p:spPr>
        <p:txBody>
          <a:bodyPr spcFirstLastPara="1" wrap="square" lIns="137025" tIns="68500" rIns="137025" bIns="68500" anchor="ctr" anchorCtr="0">
            <a:normAutofit/>
          </a:bodyPr>
          <a:lstStyle>
            <a:lvl1pPr lvl="0" algn="l">
              <a:lnSpc>
                <a:spcPct val="90000"/>
              </a:lnSpc>
              <a:spcBef>
                <a:spcPts val="0"/>
              </a:spcBef>
              <a:spcAft>
                <a:spcPts val="0"/>
              </a:spcAft>
              <a:buClr>
                <a:srgbClr val="C8D41F"/>
              </a:buClr>
              <a:buSzPts val="5400"/>
              <a:buFont typeface="Arial"/>
              <a:buNone/>
              <a:defRPr sz="2800" b="0" i="0" u="none" strike="noStrike" cap="none">
                <a:solidFill>
                  <a:srgbClr val="C8D41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body" idx="1"/>
          </p:nvPr>
        </p:nvSpPr>
        <p:spPr>
          <a:xfrm>
            <a:off x="628650" y="1369221"/>
            <a:ext cx="7886700" cy="501900"/>
          </a:xfrm>
          <a:prstGeom prst="rect">
            <a:avLst/>
          </a:prstGeom>
          <a:noFill/>
          <a:ln>
            <a:noFill/>
          </a:ln>
        </p:spPr>
        <p:txBody>
          <a:bodyPr spcFirstLastPara="1" wrap="square" lIns="137025" tIns="68500" rIns="137025" bIns="68500" anchor="t" anchorCtr="0">
            <a:normAutofit/>
          </a:bodyPr>
          <a:lstStyle>
            <a:lvl1pPr marL="457200" lvl="0" indent="-228600" algn="l">
              <a:lnSpc>
                <a:spcPct val="90000"/>
              </a:lnSpc>
              <a:spcBef>
                <a:spcPts val="749"/>
              </a:spcBef>
              <a:spcAft>
                <a:spcPts val="0"/>
              </a:spcAft>
              <a:buClr>
                <a:srgbClr val="076356"/>
              </a:buClr>
              <a:buSzPts val="3600"/>
              <a:buNone/>
              <a:defRPr sz="1800">
                <a:solidFill>
                  <a:srgbClr val="076356"/>
                </a:solidFill>
              </a:defRPr>
            </a:lvl1pPr>
            <a:lvl2pPr marL="914400" lvl="1" indent="-228600" algn="l">
              <a:lnSpc>
                <a:spcPct val="90000"/>
              </a:lnSpc>
              <a:spcBef>
                <a:spcPts val="374"/>
              </a:spcBef>
              <a:spcAft>
                <a:spcPts val="0"/>
              </a:spcAft>
              <a:buClr>
                <a:srgbClr val="3B6C9E"/>
              </a:buClr>
              <a:buSzPts val="3000"/>
              <a:buNone/>
              <a:defRPr sz="1500">
                <a:solidFill>
                  <a:srgbClr val="3B6C9E"/>
                </a:solidFill>
              </a:defRPr>
            </a:lvl2pPr>
            <a:lvl3pPr marL="1371600" lvl="2" indent="-228600" algn="l">
              <a:lnSpc>
                <a:spcPct val="90000"/>
              </a:lnSpc>
              <a:spcBef>
                <a:spcPts val="374"/>
              </a:spcBef>
              <a:spcAft>
                <a:spcPts val="0"/>
              </a:spcAft>
              <a:buClr>
                <a:srgbClr val="3B6C9E"/>
              </a:buClr>
              <a:buSzPts val="3000"/>
              <a:buNone/>
              <a:defRPr sz="1500">
                <a:solidFill>
                  <a:srgbClr val="3B6C9E"/>
                </a:solidFill>
              </a:defRPr>
            </a:lvl3pPr>
            <a:lvl4pPr marL="1828800" lvl="3" indent="-419100" algn="l">
              <a:lnSpc>
                <a:spcPct val="90000"/>
              </a:lnSpc>
              <a:spcBef>
                <a:spcPts val="374"/>
              </a:spcBef>
              <a:spcAft>
                <a:spcPts val="0"/>
              </a:spcAft>
              <a:buClr>
                <a:srgbClr val="3B6C9E"/>
              </a:buClr>
              <a:buSzPts val="3000"/>
              <a:buChar char="•"/>
              <a:defRPr sz="1500">
                <a:solidFill>
                  <a:srgbClr val="3B6C9E"/>
                </a:solidFill>
              </a:defRPr>
            </a:lvl4pPr>
            <a:lvl5pPr marL="2286000" lvl="4" indent="-419100" algn="l">
              <a:lnSpc>
                <a:spcPct val="90000"/>
              </a:lnSpc>
              <a:spcBef>
                <a:spcPts val="374"/>
              </a:spcBef>
              <a:spcAft>
                <a:spcPts val="0"/>
              </a:spcAft>
              <a:buClr>
                <a:srgbClr val="3B6C9E"/>
              </a:buClr>
              <a:buSzPts val="3000"/>
              <a:buChar char="•"/>
              <a:defRPr sz="1500">
                <a:solidFill>
                  <a:srgbClr val="3B6C9E"/>
                </a:solidFill>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smtClean="0"/>
              <a:t>TITRE</a:t>
            </a:r>
            <a:endParaRPr lang="fr-FR" dirty="0"/>
          </a:p>
        </p:txBody>
      </p:sp>
      <p:sp>
        <p:nvSpPr>
          <p:cNvPr id="5" name="Espace réservé de la date 4"/>
          <p:cNvSpPr>
            <a:spLocks noGrp="1"/>
          </p:cNvSpPr>
          <p:nvPr>
            <p:ph type="dt" sz="half" idx="10"/>
          </p:nvPr>
        </p:nvSpPr>
        <p:spPr bwMode="gray"/>
        <p:txBody>
          <a:bodyPr/>
          <a:lstStyle/>
          <a:p>
            <a:pPr algn="r"/>
            <a:r>
              <a:rPr lang="fr-FR" cap="all" smtClean="0">
                <a:solidFill>
                  <a:srgbClr val="000000"/>
                </a:solidFill>
              </a:rPr>
              <a:t>02/02/2023</a:t>
            </a:r>
            <a:endParaRPr lang="fr-FR" cap="all" dirty="0">
              <a:solidFill>
                <a:srgbClr val="000000"/>
              </a:solidFill>
            </a:endParaRPr>
          </a:p>
        </p:txBody>
      </p:sp>
      <p:sp>
        <p:nvSpPr>
          <p:cNvPr id="6" name="Espace réservé du pied de page 5"/>
          <p:cNvSpPr>
            <a:spLocks noGrp="1"/>
          </p:cNvSpPr>
          <p:nvPr>
            <p:ph type="ftr" sz="quarter" idx="11"/>
          </p:nvPr>
        </p:nvSpPr>
        <p:spPr bwMode="gray"/>
        <p:txBody>
          <a:bodyPr/>
          <a:lstStyle/>
          <a:p>
            <a:r>
              <a:rPr lang="fr-FR" smtClean="0">
                <a:solidFill>
                  <a:srgbClr val="000000"/>
                </a:solidFill>
              </a:rPr>
              <a:t>Institut</a:t>
            </a:r>
            <a:endParaRPr lang="fr-FR" dirty="0">
              <a:solidFill>
                <a:srgbClr val="000000"/>
              </a:solidFill>
            </a:endParaRP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smtClean="0"/>
              <a:t>Titre</a:t>
            </a:r>
          </a:p>
          <a:p>
            <a:pPr lvl="1"/>
            <a:r>
              <a:rPr lang="fr-FR" dirty="0" smtClean="0"/>
              <a:t>Sous-titre</a:t>
            </a:r>
          </a:p>
        </p:txBody>
      </p:sp>
      <p:cxnSp>
        <p:nvCxnSpPr>
          <p:cNvPr id="10" name="Connecteur droit 9"/>
          <p:cNvCxnSpPr/>
          <p:nvPr/>
        </p:nvCxnSpPr>
        <p:spPr>
          <a:xfrm flipV="1">
            <a:off x="395536" y="1419624"/>
            <a:ext cx="47525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5376474" y="781498"/>
            <a:ext cx="0" cy="368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 descr="Image"/>
          <p:cNvPicPr>
            <a:picLocks noChangeAspect="1"/>
          </p:cNvPicPr>
          <p:nvPr/>
        </p:nvPicPr>
        <p:blipFill>
          <a:blip r:embed="rId2">
            <a:extLst/>
          </a:blip>
          <a:stretch>
            <a:fillRect/>
          </a:stretch>
        </p:blipFill>
        <p:spPr>
          <a:xfrm>
            <a:off x="5220072" y="1236958"/>
            <a:ext cx="331659" cy="331659"/>
          </a:xfrm>
          <a:prstGeom prst="rect">
            <a:avLst/>
          </a:prstGeom>
          <a:ln w="12700">
            <a:miter lim="400000"/>
          </a:ln>
        </p:spPr>
      </p:pic>
      <p:cxnSp>
        <p:nvCxnSpPr>
          <p:cNvPr id="13" name="Connecteur droit 12"/>
          <p:cNvCxnSpPr/>
          <p:nvPr/>
        </p:nvCxnSpPr>
        <p:spPr>
          <a:xfrm>
            <a:off x="5623739" y="1419623"/>
            <a:ext cx="3124725"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2414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076356"/>
              </a:buClr>
              <a:buSzPts val="4800"/>
              <a:buNone/>
              <a:defRPr sz="4800">
                <a:solidFill>
                  <a:srgbClr val="076356"/>
                </a:solidFill>
              </a:defRPr>
            </a:lvl1pPr>
            <a:lvl2pPr lvl="1" algn="l">
              <a:lnSpc>
                <a:spcPct val="100000"/>
              </a:lnSpc>
              <a:spcBef>
                <a:spcPts val="0"/>
              </a:spcBef>
              <a:spcAft>
                <a:spcPts val="0"/>
              </a:spcAft>
              <a:buClr>
                <a:srgbClr val="076356"/>
              </a:buClr>
              <a:buSzPts val="4800"/>
              <a:buNone/>
              <a:defRPr sz="4800">
                <a:solidFill>
                  <a:srgbClr val="076356"/>
                </a:solidFill>
              </a:defRPr>
            </a:lvl2pPr>
            <a:lvl3pPr lvl="2" algn="l">
              <a:lnSpc>
                <a:spcPct val="100000"/>
              </a:lnSpc>
              <a:spcBef>
                <a:spcPts val="0"/>
              </a:spcBef>
              <a:spcAft>
                <a:spcPts val="0"/>
              </a:spcAft>
              <a:buClr>
                <a:srgbClr val="076356"/>
              </a:buClr>
              <a:buSzPts val="4800"/>
              <a:buNone/>
              <a:defRPr sz="4800">
                <a:solidFill>
                  <a:srgbClr val="076356"/>
                </a:solidFill>
              </a:defRPr>
            </a:lvl3pPr>
            <a:lvl4pPr lvl="3" algn="l">
              <a:lnSpc>
                <a:spcPct val="100000"/>
              </a:lnSpc>
              <a:spcBef>
                <a:spcPts val="0"/>
              </a:spcBef>
              <a:spcAft>
                <a:spcPts val="0"/>
              </a:spcAft>
              <a:buClr>
                <a:srgbClr val="076356"/>
              </a:buClr>
              <a:buSzPts val="4800"/>
              <a:buNone/>
              <a:defRPr sz="4800">
                <a:solidFill>
                  <a:srgbClr val="076356"/>
                </a:solidFill>
              </a:defRPr>
            </a:lvl4pPr>
            <a:lvl5pPr lvl="4" algn="l">
              <a:lnSpc>
                <a:spcPct val="100000"/>
              </a:lnSpc>
              <a:spcBef>
                <a:spcPts val="0"/>
              </a:spcBef>
              <a:spcAft>
                <a:spcPts val="0"/>
              </a:spcAft>
              <a:buClr>
                <a:srgbClr val="076356"/>
              </a:buClr>
              <a:buSzPts val="4800"/>
              <a:buNone/>
              <a:defRPr sz="4800">
                <a:solidFill>
                  <a:srgbClr val="076356"/>
                </a:solidFill>
              </a:defRPr>
            </a:lvl5pPr>
            <a:lvl6pPr lvl="5" algn="l">
              <a:lnSpc>
                <a:spcPct val="100000"/>
              </a:lnSpc>
              <a:spcBef>
                <a:spcPts val="0"/>
              </a:spcBef>
              <a:spcAft>
                <a:spcPts val="0"/>
              </a:spcAft>
              <a:buClr>
                <a:srgbClr val="076356"/>
              </a:buClr>
              <a:buSzPts val="4800"/>
              <a:buNone/>
              <a:defRPr sz="4800">
                <a:solidFill>
                  <a:srgbClr val="076356"/>
                </a:solidFill>
              </a:defRPr>
            </a:lvl6pPr>
            <a:lvl7pPr lvl="6" algn="l">
              <a:lnSpc>
                <a:spcPct val="100000"/>
              </a:lnSpc>
              <a:spcBef>
                <a:spcPts val="0"/>
              </a:spcBef>
              <a:spcAft>
                <a:spcPts val="0"/>
              </a:spcAft>
              <a:buClr>
                <a:srgbClr val="076356"/>
              </a:buClr>
              <a:buSzPts val="4800"/>
              <a:buNone/>
              <a:defRPr sz="4800">
                <a:solidFill>
                  <a:srgbClr val="076356"/>
                </a:solidFill>
              </a:defRPr>
            </a:lvl7pPr>
            <a:lvl8pPr lvl="7" algn="l">
              <a:lnSpc>
                <a:spcPct val="100000"/>
              </a:lnSpc>
              <a:spcBef>
                <a:spcPts val="0"/>
              </a:spcBef>
              <a:spcAft>
                <a:spcPts val="0"/>
              </a:spcAft>
              <a:buClr>
                <a:srgbClr val="076356"/>
              </a:buClr>
              <a:buSzPts val="4800"/>
              <a:buNone/>
              <a:defRPr sz="4800">
                <a:solidFill>
                  <a:srgbClr val="076356"/>
                </a:solidFill>
              </a:defRPr>
            </a:lvl8pPr>
            <a:lvl9pPr lvl="8" algn="l">
              <a:lnSpc>
                <a:spcPct val="100000"/>
              </a:lnSpc>
              <a:spcBef>
                <a:spcPts val="0"/>
              </a:spcBef>
              <a:spcAft>
                <a:spcPts val="0"/>
              </a:spcAft>
              <a:buClr>
                <a:srgbClr val="076356"/>
              </a:buClr>
              <a:buSzPts val="4800"/>
              <a:buNone/>
              <a:defRPr sz="4800">
                <a:solidFill>
                  <a:srgbClr val="076356"/>
                </a:solidFill>
              </a:defRPr>
            </a:lvl9pPr>
          </a:lstStyle>
          <a:p>
            <a:endParaRPr/>
          </a:p>
        </p:txBody>
      </p:sp>
      <p:sp>
        <p:nvSpPr>
          <p:cNvPr id="27" name="Google Shape;2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solidFill>
                  <a:srgbClr val="C8D41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076356"/>
              </a:buClr>
              <a:buSzPts val="1800"/>
              <a:buChar char="●"/>
              <a:defRPr>
                <a:solidFill>
                  <a:srgbClr val="076356"/>
                </a:solidFill>
              </a:defRPr>
            </a:lvl1pPr>
            <a:lvl2pPr marL="914400" lvl="1" indent="-317500" algn="l">
              <a:lnSpc>
                <a:spcPct val="115000"/>
              </a:lnSpc>
              <a:spcBef>
                <a:spcPts val="0"/>
              </a:spcBef>
              <a:spcAft>
                <a:spcPts val="0"/>
              </a:spcAft>
              <a:buClr>
                <a:srgbClr val="406B98"/>
              </a:buClr>
              <a:buSzPts val="1400"/>
              <a:buChar char="○"/>
              <a:defRPr>
                <a:solidFill>
                  <a:srgbClr val="406B98"/>
                </a:solidFill>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2" name="Google Shape;3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1_Section header 2">
    <p:spTree>
      <p:nvGrpSpPr>
        <p:cNvPr id="1" name="Shape 34"/>
        <p:cNvGrpSpPr/>
        <p:nvPr/>
      </p:nvGrpSpPr>
      <p:grpSpPr>
        <a:xfrm>
          <a:off x="0" y="0"/>
          <a:ext cx="0" cy="0"/>
          <a:chOff x="0" y="0"/>
          <a:chExt cx="0" cy="0"/>
        </a:xfrm>
      </p:grpSpPr>
      <p:sp>
        <p:nvSpPr>
          <p:cNvPr id="35" name="Google Shape;3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
        <p:nvSpPr>
          <p:cNvPr id="37" name="Google Shape;37;p10"/>
          <p:cNvSpPr txBox="1">
            <a:spLocks noGrp="1"/>
          </p:cNvSpPr>
          <p:nvPr>
            <p:ph type="body" idx="1"/>
          </p:nvPr>
        </p:nvSpPr>
        <p:spPr>
          <a:xfrm>
            <a:off x="628650" y="1369221"/>
            <a:ext cx="7886700" cy="501900"/>
          </a:xfrm>
          <a:prstGeom prst="rect">
            <a:avLst/>
          </a:prstGeom>
          <a:noFill/>
          <a:ln>
            <a:noFill/>
          </a:ln>
        </p:spPr>
        <p:txBody>
          <a:bodyPr spcFirstLastPara="1" wrap="square" lIns="137025" tIns="68500" rIns="137025" bIns="68500" anchor="t" anchorCtr="0">
            <a:normAutofit/>
          </a:bodyPr>
          <a:lstStyle>
            <a:lvl1pPr marL="457200" lvl="0" indent="-228600" algn="l">
              <a:lnSpc>
                <a:spcPct val="90000"/>
              </a:lnSpc>
              <a:spcBef>
                <a:spcPts val="749"/>
              </a:spcBef>
              <a:spcAft>
                <a:spcPts val="0"/>
              </a:spcAft>
              <a:buClr>
                <a:srgbClr val="3B6C9E"/>
              </a:buClr>
              <a:buSzPts val="3600"/>
              <a:buNone/>
              <a:defRPr sz="1800">
                <a:solidFill>
                  <a:srgbClr val="BCCF3F"/>
                </a:solidFill>
              </a:defRPr>
            </a:lvl1pPr>
            <a:lvl2pPr marL="914400" lvl="1" indent="-228600" algn="l">
              <a:lnSpc>
                <a:spcPct val="90000"/>
              </a:lnSpc>
              <a:spcBef>
                <a:spcPts val="374"/>
              </a:spcBef>
              <a:spcAft>
                <a:spcPts val="0"/>
              </a:spcAft>
              <a:buClr>
                <a:srgbClr val="076356"/>
              </a:buClr>
              <a:buSzPts val="3000"/>
              <a:buNone/>
              <a:defRPr sz="1500">
                <a:solidFill>
                  <a:srgbClr val="076356"/>
                </a:solidFill>
              </a:defRPr>
            </a:lvl2pPr>
            <a:lvl3pPr marL="1371600" lvl="2" indent="-228600" algn="l">
              <a:lnSpc>
                <a:spcPct val="90000"/>
              </a:lnSpc>
              <a:spcBef>
                <a:spcPts val="374"/>
              </a:spcBef>
              <a:spcAft>
                <a:spcPts val="0"/>
              </a:spcAft>
              <a:buClr>
                <a:srgbClr val="3B6C9E"/>
              </a:buClr>
              <a:buSzPts val="3000"/>
              <a:buNone/>
              <a:defRPr sz="1500">
                <a:solidFill>
                  <a:srgbClr val="3B6C9E"/>
                </a:solidFill>
              </a:defRPr>
            </a:lvl3pPr>
            <a:lvl4pPr marL="1828800" lvl="3" indent="-419100" algn="l">
              <a:lnSpc>
                <a:spcPct val="90000"/>
              </a:lnSpc>
              <a:spcBef>
                <a:spcPts val="374"/>
              </a:spcBef>
              <a:spcAft>
                <a:spcPts val="0"/>
              </a:spcAft>
              <a:buClr>
                <a:srgbClr val="3B6C9E"/>
              </a:buClr>
              <a:buSzPts val="3000"/>
              <a:buChar char="•"/>
              <a:defRPr sz="1500">
                <a:solidFill>
                  <a:srgbClr val="3B6C9E"/>
                </a:solidFill>
              </a:defRPr>
            </a:lvl4pPr>
            <a:lvl5pPr marL="2286000" lvl="4" indent="-419100" algn="l">
              <a:lnSpc>
                <a:spcPct val="90000"/>
              </a:lnSpc>
              <a:spcBef>
                <a:spcPts val="374"/>
              </a:spcBef>
              <a:spcAft>
                <a:spcPts val="0"/>
              </a:spcAft>
              <a:buClr>
                <a:srgbClr val="3B6C9E"/>
              </a:buClr>
              <a:buSzPts val="3000"/>
              <a:buChar char="•"/>
              <a:defRPr sz="1500">
                <a:solidFill>
                  <a:srgbClr val="3B6C9E"/>
                </a:solidFill>
              </a:defRPr>
            </a:lvl5pPr>
            <a:lvl6pPr marL="2743200" lvl="5" indent="-342900" algn="l">
              <a:lnSpc>
                <a:spcPct val="90000"/>
              </a:lnSpc>
              <a:spcBef>
                <a:spcPts val="374"/>
              </a:spcBef>
              <a:spcAft>
                <a:spcPts val="0"/>
              </a:spcAft>
              <a:buClr>
                <a:schemeClr val="dk1"/>
              </a:buClr>
              <a:buSzPts val="1800"/>
              <a:buChar char="•"/>
              <a:defRPr/>
            </a:lvl6pPr>
            <a:lvl7pPr marL="3200400" lvl="6" indent="-342900" algn="l">
              <a:lnSpc>
                <a:spcPct val="90000"/>
              </a:lnSpc>
              <a:spcBef>
                <a:spcPts val="374"/>
              </a:spcBef>
              <a:spcAft>
                <a:spcPts val="0"/>
              </a:spcAft>
              <a:buClr>
                <a:schemeClr val="dk1"/>
              </a:buClr>
              <a:buSzPts val="1800"/>
              <a:buChar char="•"/>
              <a:defRPr/>
            </a:lvl7pPr>
            <a:lvl8pPr marL="3657600" lvl="7" indent="-342900" algn="l">
              <a:lnSpc>
                <a:spcPct val="90000"/>
              </a:lnSpc>
              <a:spcBef>
                <a:spcPts val="374"/>
              </a:spcBef>
              <a:spcAft>
                <a:spcPts val="0"/>
              </a:spcAft>
              <a:buClr>
                <a:schemeClr val="dk1"/>
              </a:buClr>
              <a:buSzPts val="1800"/>
              <a:buChar char="•"/>
              <a:defRPr/>
            </a:lvl8pPr>
            <a:lvl9pPr marL="4114800" lvl="8" indent="-342900" algn="l">
              <a:lnSpc>
                <a:spcPct val="90000"/>
              </a:lnSpc>
              <a:spcBef>
                <a:spcPts val="374"/>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76356"/>
              </a:buClr>
              <a:buSzPts val="2800"/>
              <a:buNone/>
              <a:defRPr>
                <a:solidFill>
                  <a:srgbClr val="076356"/>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pic>
        <p:nvPicPr>
          <p:cNvPr id="50" name="Google Shape;50;p13"/>
          <p:cNvPicPr preferRelativeResize="0"/>
          <p:nvPr/>
        </p:nvPicPr>
        <p:blipFill rotWithShape="1">
          <a:blip r:embed="rId2">
            <a:alphaModFix/>
          </a:blip>
          <a:srcRect/>
          <a:stretch/>
        </p:blipFill>
        <p:spPr>
          <a:xfrm>
            <a:off x="47600" y="4581575"/>
            <a:ext cx="981100" cy="574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solidFill>
                  <a:srgbClr val="E6E6E6"/>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smtClean="0"/>
              <a:t>Titre</a:t>
            </a:r>
            <a:endParaRPr lang="fr-FR" dirty="0"/>
          </a:p>
        </p:txBody>
      </p:sp>
      <p:sp>
        <p:nvSpPr>
          <p:cNvPr id="3" name="Espace réservé de la date 2"/>
          <p:cNvSpPr>
            <a:spLocks noGrp="1"/>
          </p:cNvSpPr>
          <p:nvPr>
            <p:ph type="dt" sz="half" idx="10"/>
          </p:nvPr>
        </p:nvSpPr>
        <p:spPr bwMode="gray">
          <a:xfrm>
            <a:off x="7614000" y="4783500"/>
            <a:ext cx="1170000" cy="360000"/>
          </a:xfrm>
          <a:prstGeom prst="rect">
            <a:avLst/>
          </a:prstGeom>
        </p:spPr>
        <p:txBody>
          <a:bodyPr/>
          <a:lstStyle/>
          <a:p>
            <a:pPr algn="r"/>
            <a:r>
              <a:rPr lang="fr-FR" cap="all" smtClean="0"/>
              <a:t>03/07/2023</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p>
            <a:r>
              <a:rPr lang="fr-FR" smtClean="0"/>
              <a:t>Institut national de l’information  géographique et forestière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smtClean="0"/>
              <a:t>Titre</a:t>
            </a:r>
          </a:p>
          <a:p>
            <a:pPr lvl="1"/>
            <a:r>
              <a:rPr lang="fr-FR" dirty="0" smtClean="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smtClean="0"/>
              <a:t>Texte de niveau 1</a:t>
            </a:r>
          </a:p>
          <a:p>
            <a:pPr lvl="1"/>
            <a:r>
              <a:rPr lang="fr-FR" dirty="0" smtClean="0"/>
              <a:t>Texte de niveau 2</a:t>
            </a:r>
          </a:p>
          <a:p>
            <a:pPr lvl="2"/>
            <a:r>
              <a:rPr lang="fr-FR" dirty="0" smtClean="0"/>
              <a:t>Texte de niveau 3</a:t>
            </a:r>
          </a:p>
          <a:p>
            <a:pPr lvl="3"/>
            <a:r>
              <a:rPr lang="fr-FR" dirty="0" smtClean="0"/>
              <a:t>Texte de niveau 4</a:t>
            </a:r>
          </a:p>
          <a:p>
            <a:pPr lvl="4"/>
            <a:r>
              <a:rPr lang="fr-FR" dirty="0" smtClean="0"/>
              <a:t>Texte de niveau 5</a:t>
            </a:r>
            <a:endParaRPr lang="fr-FR" dirty="0"/>
          </a:p>
        </p:txBody>
      </p:sp>
    </p:spTree>
    <p:extLst>
      <p:ext uri="{BB962C8B-B14F-4D97-AF65-F5344CB8AC3E}">
        <p14:creationId xmlns:p14="http://schemas.microsoft.com/office/powerpoint/2010/main" val="6425287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 id="2147483658" r:id="rId8"/>
    <p:sldLayoutId id="214748366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smtClean="0"/>
              <a:t>Titre</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smtClean="0"/>
              <a:t>Texte de niveau 1</a:t>
            </a:r>
          </a:p>
          <a:p>
            <a:pPr lvl="1"/>
            <a:r>
              <a:rPr lang="fr-FR" noProof="0" dirty="0" smtClean="0"/>
              <a:t>Texte de niveau 2</a:t>
            </a:r>
          </a:p>
          <a:p>
            <a:pPr lvl="2"/>
            <a:r>
              <a:rPr lang="fr-FR" noProof="0" dirty="0" smtClean="0"/>
              <a:t>Texte de niveau 3</a:t>
            </a:r>
          </a:p>
          <a:p>
            <a:pPr lvl="3"/>
            <a:r>
              <a:rPr lang="fr-FR" noProof="0" dirty="0" smtClean="0"/>
              <a:t>Texte de niveau 4</a:t>
            </a:r>
          </a:p>
          <a:p>
            <a:pPr lvl="4"/>
            <a:r>
              <a:rPr lang="fr-FR" noProof="0" dirty="0" smtClean="0"/>
              <a:t>Texte de niveau 5</a:t>
            </a: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buClrTx/>
              <a:buFontTx/>
              <a:buNone/>
            </a:pPr>
            <a:r>
              <a:rPr lang="fr-FR" kern="1200" cap="all" smtClean="0">
                <a:solidFill>
                  <a:srgbClr val="000000"/>
                </a:solidFill>
                <a:latin typeface="Marianne"/>
              </a:rPr>
              <a:t>May 4, 2023</a:t>
            </a:r>
            <a:endParaRPr lang="fr-FR" kern="1200" cap="all" dirty="0">
              <a:solidFill>
                <a:srgbClr val="000000"/>
              </a:solidFill>
              <a:latin typeface="Marianne"/>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buClrTx/>
              <a:buFontTx/>
              <a:buNone/>
            </a:pPr>
            <a:r>
              <a:rPr lang="fr-FR" kern="1200" smtClean="0">
                <a:solidFill>
                  <a:srgbClr val="000000"/>
                </a:solidFill>
                <a:latin typeface="Marianne"/>
              </a:rPr>
              <a:t>Institut national de l’information  géographique et forestière</a:t>
            </a:r>
            <a:endParaRPr lang="fr-FR" kern="1200" dirty="0">
              <a:solidFill>
                <a:srgbClr val="000000"/>
              </a:solidFill>
              <a:latin typeface="Marianne"/>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buClrTx/>
              <a:buFontTx/>
              <a:buNone/>
            </a:pPr>
            <a:fld id="{733122C9-A0B9-462F-8757-0847AD287B63}" type="slidenum">
              <a:rPr lang="fr-FR" kern="1200" smtClean="0">
                <a:solidFill>
                  <a:srgbClr val="000000"/>
                </a:solidFill>
                <a:latin typeface="Marianne"/>
              </a:rPr>
              <a:pPr>
                <a:buClrTx/>
                <a:buFontTx/>
                <a:buNone/>
              </a:pPr>
              <a:t>‹N°›</a:t>
            </a:fld>
            <a:endParaRPr lang="fr-FR" kern="1200" dirty="0">
              <a:solidFill>
                <a:srgbClr val="000000"/>
              </a:solidFill>
              <a:latin typeface="Marianne"/>
            </a:endParaRPr>
          </a:p>
        </p:txBody>
      </p:sp>
      <p:cxnSp>
        <p:nvCxnSpPr>
          <p:cNvPr id="10" name="Connecteur droit 9"/>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3"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0913" y="20314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83049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smtClean="0"/>
              <a:t>Titre</a:t>
            </a:r>
            <a:endParaRPr lang="fr-FR" noProof="0" dirty="0"/>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smtClean="0"/>
              <a:t>Texte de niveau 1</a:t>
            </a:r>
          </a:p>
          <a:p>
            <a:pPr lvl="1"/>
            <a:r>
              <a:rPr lang="fr-FR" noProof="0" dirty="0" smtClean="0"/>
              <a:t>Texte de niveau 2</a:t>
            </a:r>
          </a:p>
          <a:p>
            <a:pPr lvl="2"/>
            <a:r>
              <a:rPr lang="fr-FR" noProof="0" dirty="0" smtClean="0"/>
              <a:t>Texte de niveau 3</a:t>
            </a:r>
          </a:p>
          <a:p>
            <a:pPr lvl="3"/>
            <a:r>
              <a:rPr lang="fr-FR" noProof="0" dirty="0" smtClean="0"/>
              <a:t>Texte de niveau 4</a:t>
            </a:r>
          </a:p>
          <a:p>
            <a:pPr lvl="4"/>
            <a:r>
              <a:rPr lang="fr-FR" noProof="0" dirty="0" smtClean="0"/>
              <a:t>Texte de niveau 5</a:t>
            </a:r>
            <a:endParaRPr lang="fr-FR" noProof="0" dirty="0"/>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buClrTx/>
              <a:buFontTx/>
              <a:buNone/>
            </a:pPr>
            <a:r>
              <a:rPr lang="fr-FR" kern="1200" cap="all" smtClean="0">
                <a:solidFill>
                  <a:srgbClr val="000000"/>
                </a:solidFill>
                <a:latin typeface="Marianne"/>
              </a:rPr>
              <a:t>02/02/2023</a:t>
            </a:r>
            <a:endParaRPr lang="fr-FR" kern="1200" cap="all" dirty="0">
              <a:solidFill>
                <a:srgbClr val="000000"/>
              </a:solidFill>
              <a:latin typeface="Marianne"/>
            </a:endParaRP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buClrTx/>
              <a:buFontTx/>
              <a:buNone/>
            </a:pPr>
            <a:r>
              <a:rPr lang="fr-FR" kern="1200" smtClean="0">
                <a:solidFill>
                  <a:srgbClr val="000000"/>
                </a:solidFill>
                <a:latin typeface="Marianne"/>
              </a:rPr>
              <a:t>Institut</a:t>
            </a:r>
            <a:endParaRPr lang="fr-FR" kern="1200" dirty="0">
              <a:solidFill>
                <a:srgbClr val="000000"/>
              </a:solidFill>
              <a:latin typeface="Marianne"/>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buClrTx/>
              <a:buFontTx/>
              <a:buNone/>
            </a:pPr>
            <a:fld id="{733122C9-A0B9-462F-8757-0847AD287B63}" type="slidenum">
              <a:rPr lang="fr-FR" kern="1200" smtClean="0">
                <a:solidFill>
                  <a:srgbClr val="000000"/>
                </a:solidFill>
                <a:latin typeface="Marianne"/>
              </a:rPr>
              <a:pPr>
                <a:buClrTx/>
                <a:buFontTx/>
                <a:buNone/>
              </a:pPr>
              <a:t>‹N°›</a:t>
            </a:fld>
            <a:endParaRPr lang="fr-FR" kern="1200" dirty="0">
              <a:solidFill>
                <a:srgbClr val="000000"/>
              </a:solidFill>
              <a:latin typeface="Marianne"/>
            </a:endParaRPr>
          </a:p>
        </p:txBody>
      </p:sp>
      <p:cxnSp>
        <p:nvCxnSpPr>
          <p:cNvPr id="10" name="Connecteur droit 9"/>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3"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0913" y="20314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0033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1.wdp"/><Relationship Id="rId5" Type="http://schemas.openxmlformats.org/officeDocument/2006/relationships/image" Target="../media/image11.jpeg"/><Relationship Id="rId15" Type="http://schemas.openxmlformats.org/officeDocument/2006/relationships/image" Target="../media/image19.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 Id="rId1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529265" y="807522"/>
            <a:ext cx="7914091" cy="2238405"/>
          </a:xfrm>
          <a:prstGeom prst="rect">
            <a:avLst/>
          </a:prstGeom>
          <a:noFill/>
          <a:ln>
            <a:noFill/>
          </a:ln>
        </p:spPr>
        <p:txBody>
          <a:bodyPr spcFirstLastPara="1" wrap="square" lIns="137025" tIns="68500" rIns="137025" bIns="68500" anchor="ctr" anchorCtr="0">
            <a:normAutofit/>
          </a:bodyPr>
          <a:lstStyle/>
          <a:p>
            <a:pPr lvl="0" algn="ctr"/>
            <a:r>
              <a:rPr lang="fr-FR" sz="4000" b="1" dirty="0" smtClean="0">
                <a:latin typeface="72 Black" panose="020B0A04030603020204" pitchFamily="34" charset="0"/>
                <a:cs typeface="72 Black" panose="020B0A04030603020204" pitchFamily="34" charset="0"/>
              </a:rPr>
              <a:t>Projet de jumeau </a:t>
            </a:r>
            <a:r>
              <a:rPr lang="fr-FR" sz="4000" b="1" dirty="0">
                <a:latin typeface="72 Black" panose="020B0A04030603020204" pitchFamily="34" charset="0"/>
                <a:cs typeface="72 Black" panose="020B0A04030603020204" pitchFamily="34" charset="0"/>
              </a:rPr>
              <a:t>numérique </a:t>
            </a:r>
            <a:r>
              <a:rPr lang="fr-FR" sz="4000" b="1" dirty="0" smtClean="0">
                <a:latin typeface="72 Black" panose="020B0A04030603020204" pitchFamily="34" charset="0"/>
                <a:cs typeface="72 Black" panose="020B0A04030603020204" pitchFamily="34" charset="0"/>
              </a:rPr>
              <a:t>de la France</a:t>
            </a:r>
            <a:r>
              <a:rPr lang="fr-FR" sz="4000" b="1" dirty="0">
                <a:latin typeface="72 Black" panose="020B0A04030603020204" pitchFamily="34" charset="0"/>
                <a:cs typeface="72 Black" panose="020B0A04030603020204" pitchFamily="34" charset="0"/>
              </a:rPr>
              <a:t/>
            </a:r>
            <a:br>
              <a:rPr lang="fr-FR" sz="4000" b="1" dirty="0">
                <a:latin typeface="72 Black" panose="020B0A04030603020204" pitchFamily="34" charset="0"/>
                <a:cs typeface="72 Black" panose="020B0A04030603020204" pitchFamily="34" charset="0"/>
              </a:rPr>
            </a:br>
            <a:endParaRPr sz="4000" b="1" dirty="0">
              <a:latin typeface="72 Black" panose="020B0A04030603020204" pitchFamily="34" charset="0"/>
              <a:cs typeface="72 Black" panose="020B0A04030603020204" pitchFamily="34" charset="0"/>
            </a:endParaRPr>
          </a:p>
        </p:txBody>
      </p:sp>
      <p:sp>
        <p:nvSpPr>
          <p:cNvPr id="65" name="Google Shape;65;p2"/>
          <p:cNvSpPr txBox="1"/>
          <p:nvPr/>
        </p:nvSpPr>
        <p:spPr>
          <a:xfrm>
            <a:off x="919086" y="3640150"/>
            <a:ext cx="681175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 sz="1400" b="1" i="0" u="none" strike="noStrike" cap="none" dirty="0" smtClean="0">
                <a:solidFill>
                  <a:srgbClr val="076356"/>
                </a:solidFill>
                <a:latin typeface="Arial"/>
                <a:ea typeface="Arial"/>
                <a:cs typeface="Arial"/>
                <a:sym typeface="Arial"/>
              </a:rPr>
              <a:t>Raphaële Héno</a:t>
            </a:r>
            <a:endParaRPr sz="1400" b="0" i="0" u="none" strike="noStrike" cap="none" dirty="0">
              <a:solidFill>
                <a:srgbClr val="07635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fr" sz="1400" b="1" i="0" u="none" strike="noStrike" cap="none" dirty="0" smtClean="0">
                <a:solidFill>
                  <a:srgbClr val="076356"/>
                </a:solidFill>
                <a:latin typeface="Arial"/>
                <a:ea typeface="Arial"/>
                <a:cs typeface="Arial"/>
                <a:sym typeface="Arial"/>
              </a:rPr>
              <a:t>Pilote du programme innovation </a:t>
            </a:r>
            <a:r>
              <a:rPr lang="fr" sz="1400" b="1" i="0" u="none" strike="noStrike" cap="none" dirty="0">
                <a:solidFill>
                  <a:srgbClr val="076356"/>
                </a:solidFill>
                <a:latin typeface="Arial"/>
                <a:ea typeface="Arial"/>
                <a:cs typeface="Arial"/>
                <a:sym typeface="Arial"/>
              </a:rPr>
              <a:t>- </a:t>
            </a:r>
            <a:r>
              <a:rPr lang="fr" sz="1400" b="1" i="0" u="none" strike="noStrike" cap="none" dirty="0" smtClean="0">
                <a:solidFill>
                  <a:srgbClr val="076356"/>
                </a:solidFill>
                <a:latin typeface="Arial"/>
                <a:ea typeface="Arial"/>
                <a:cs typeface="Arial"/>
                <a:sym typeface="Arial"/>
              </a:rPr>
              <a:t>IGN</a:t>
            </a:r>
            <a:endParaRPr sz="1400" b="0" i="0" u="none" strike="noStrike" cap="none" dirty="0">
              <a:solidFill>
                <a:srgbClr val="076356"/>
              </a:solidFill>
              <a:latin typeface="Arial"/>
              <a:ea typeface="Arial"/>
              <a:cs typeface="Arial"/>
              <a:sym typeface="Arial"/>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3602349" y="4365685"/>
            <a:ext cx="1258824" cy="66903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294" y="4429920"/>
            <a:ext cx="1588091" cy="540567"/>
          </a:xfrm>
          <a:prstGeom prst="rect">
            <a:avLst/>
          </a:prstGeom>
        </p:spPr>
      </p:pic>
      <p:pic>
        <p:nvPicPr>
          <p:cNvPr id="7"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137" y="4501895"/>
            <a:ext cx="1128559" cy="3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4186107" y="63973"/>
            <a:ext cx="4420998" cy="657334"/>
          </a:xfrm>
          <a:prstGeom prst="rect">
            <a:avLst/>
          </a:prstGeom>
          <a:noFill/>
          <a:ln>
            <a:noFill/>
          </a:ln>
        </p:spPr>
        <p:txBody>
          <a:bodyPr spcFirstLastPara="1" wrap="square" lIns="137025" tIns="68500" rIns="137025" bIns="68500" anchor="ctr" anchorCtr="0">
            <a:normAutofit fontScale="90000"/>
          </a:bodyPr>
          <a:lstStyle/>
          <a:p>
            <a:pPr lvl="0"/>
            <a:r>
              <a:rPr lang="fr-FR" b="1" dirty="0" smtClean="0"/>
              <a:t>Vers un jumeau numérique de la France</a:t>
            </a:r>
            <a:endParaRPr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6"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04902" y="654341"/>
            <a:ext cx="8816256" cy="4072910"/>
          </a:xfrm>
          <a:prstGeom prst="rect">
            <a:avLst/>
          </a:prstGeom>
          <a:noFill/>
        </p:spPr>
        <p:txBody>
          <a:bodyPr wrap="square" rtlCol="0">
            <a:spAutoFit/>
          </a:bodyPr>
          <a:lstStyle/>
          <a:p>
            <a:pPr>
              <a:spcAft>
                <a:spcPts val="200"/>
              </a:spcAft>
            </a:pPr>
            <a:r>
              <a:rPr lang="fr-FR" b="1" dirty="0">
                <a:solidFill>
                  <a:srgbClr val="076356"/>
                </a:solidFill>
              </a:rPr>
              <a:t>Contexte : </a:t>
            </a:r>
          </a:p>
          <a:p>
            <a:pPr marL="539750" lvl="1" indent="-288925">
              <a:spcAft>
                <a:spcPts val="200"/>
              </a:spcAft>
            </a:pPr>
            <a:r>
              <a:rPr lang="fr-FR" dirty="0">
                <a:solidFill>
                  <a:srgbClr val="076356"/>
                </a:solidFill>
              </a:rPr>
              <a:t>Déjà des référentiels de données pour observer le territoire « en continu »</a:t>
            </a:r>
          </a:p>
          <a:p>
            <a:pPr marL="539750" lvl="1" indent="-288925">
              <a:spcAft>
                <a:spcPts val="200"/>
              </a:spcAft>
            </a:pPr>
            <a:r>
              <a:rPr lang="fr-FR" dirty="0">
                <a:solidFill>
                  <a:srgbClr val="076356"/>
                </a:solidFill>
              </a:rPr>
              <a:t>Besoin supplémentaire de pouvoir se projeter pour anticiper l’efficacité des décisions</a:t>
            </a:r>
          </a:p>
          <a:p>
            <a:pPr lvl="1">
              <a:spcAft>
                <a:spcPts val="200"/>
              </a:spcAft>
            </a:pPr>
            <a:r>
              <a:rPr lang="fr-FR" b="1" dirty="0">
                <a:solidFill>
                  <a:srgbClr val="076356"/>
                </a:solidFill>
                <a:sym typeface="Wingdings" panose="05000000000000000000" pitchFamily="2" charset="2"/>
              </a:rPr>
              <a:t> jumeau numérique</a:t>
            </a:r>
            <a:endParaRPr lang="fr-FR" b="1" dirty="0">
              <a:solidFill>
                <a:srgbClr val="076356"/>
              </a:solidFill>
            </a:endParaRPr>
          </a:p>
          <a:p>
            <a:pPr>
              <a:buSzPts val="1400"/>
            </a:pPr>
            <a:endParaRPr lang="fr-FR" b="1" dirty="0" smtClean="0">
              <a:solidFill>
                <a:srgbClr val="076356"/>
              </a:solidFill>
            </a:endParaRPr>
          </a:p>
          <a:p>
            <a:pPr>
              <a:buSzPts val="1400"/>
            </a:pPr>
            <a:r>
              <a:rPr lang="fr-FR" b="1" dirty="0" smtClean="0">
                <a:solidFill>
                  <a:srgbClr val="076356"/>
                </a:solidFill>
              </a:rPr>
              <a:t>Ambition </a:t>
            </a:r>
            <a:r>
              <a:rPr lang="fr-FR" b="1" dirty="0">
                <a:solidFill>
                  <a:srgbClr val="076356"/>
                </a:solidFill>
              </a:rPr>
              <a:t>(en cinq ans)</a:t>
            </a:r>
          </a:p>
          <a:p>
            <a:pPr marL="285750" indent="-285750">
              <a:buSzPts val="1400"/>
              <a:buFont typeface="Arial" panose="020B0604020202020204" pitchFamily="34" charset="0"/>
              <a:buChar char="•"/>
            </a:pPr>
            <a:r>
              <a:rPr lang="fr-FR" dirty="0">
                <a:solidFill>
                  <a:srgbClr val="076356"/>
                </a:solidFill>
              </a:rPr>
              <a:t>Produire et déployer un jumeau numérique France entière pour aider l’Etat et les collectivités à planifier la transition écologique</a:t>
            </a:r>
          </a:p>
          <a:p>
            <a:pPr marL="285750" indent="-285750">
              <a:buSzPts val="1400"/>
              <a:buFont typeface="Arial" panose="020B0604020202020204" pitchFamily="34" charset="0"/>
              <a:buChar char="•"/>
            </a:pPr>
            <a:r>
              <a:rPr lang="fr-FR" dirty="0">
                <a:solidFill>
                  <a:srgbClr val="076356"/>
                </a:solidFill>
              </a:rPr>
              <a:t>Pouvoir connecter facilement d’autres cas d’usage (sécurité, tourisme…)</a:t>
            </a:r>
          </a:p>
          <a:p>
            <a:pPr>
              <a:buSzPts val="1400"/>
            </a:pPr>
            <a:endParaRPr lang="fr-FR" b="1" dirty="0">
              <a:solidFill>
                <a:srgbClr val="076356"/>
              </a:solidFill>
            </a:endParaRPr>
          </a:p>
          <a:p>
            <a:pPr>
              <a:buSzPts val="1400"/>
            </a:pPr>
            <a:r>
              <a:rPr lang="fr-FR" b="1" dirty="0">
                <a:solidFill>
                  <a:srgbClr val="076356"/>
                </a:solidFill>
              </a:rPr>
              <a:t>Jumeau numérique France entière = </a:t>
            </a:r>
            <a:endParaRPr lang="fr-FR" b="1" dirty="0" smtClean="0">
              <a:solidFill>
                <a:srgbClr val="076356"/>
              </a:solidFill>
            </a:endParaRPr>
          </a:p>
          <a:p>
            <a:pPr marL="285750" indent="-285750">
              <a:buSzPts val="1400"/>
              <a:buFont typeface="Arial" panose="020B0604020202020204" pitchFamily="34" charset="0"/>
              <a:buChar char="•"/>
            </a:pPr>
            <a:r>
              <a:rPr lang="fr-FR" dirty="0" smtClean="0">
                <a:solidFill>
                  <a:srgbClr val="076356"/>
                </a:solidFill>
              </a:rPr>
              <a:t>une </a:t>
            </a:r>
            <a:r>
              <a:rPr lang="fr-FR" dirty="0">
                <a:solidFill>
                  <a:srgbClr val="076356"/>
                </a:solidFill>
              </a:rPr>
              <a:t>réplique numérique dynamique du territoire </a:t>
            </a:r>
            <a:endParaRPr lang="fr-FR" dirty="0" smtClean="0">
              <a:solidFill>
                <a:srgbClr val="076356"/>
              </a:solidFill>
            </a:endParaRPr>
          </a:p>
          <a:p>
            <a:pPr marL="285750" indent="-285750">
              <a:buSzPts val="1400"/>
              <a:buFont typeface="Arial" panose="020B0604020202020204" pitchFamily="34" charset="0"/>
              <a:buChar char="•"/>
            </a:pPr>
            <a:endParaRPr lang="fr-FR" dirty="0">
              <a:solidFill>
                <a:srgbClr val="076356"/>
              </a:solidFill>
            </a:endParaRPr>
          </a:p>
          <a:p>
            <a:pPr marL="285750" indent="-285750">
              <a:buSzPts val="1400"/>
              <a:buFont typeface="Arial" panose="020B0604020202020204" pitchFamily="34" charset="0"/>
              <a:buChar char="•"/>
            </a:pPr>
            <a:endParaRPr lang="fr-FR" dirty="0" smtClean="0">
              <a:solidFill>
                <a:srgbClr val="076356"/>
              </a:solidFill>
            </a:endParaRPr>
          </a:p>
          <a:p>
            <a:pPr marL="285750" indent="-285750">
              <a:buSzPts val="1400"/>
              <a:buFont typeface="Arial" panose="020B0604020202020204" pitchFamily="34" charset="0"/>
              <a:buChar char="•"/>
            </a:pPr>
            <a:endParaRPr lang="fr-FR" dirty="0">
              <a:solidFill>
                <a:srgbClr val="076356"/>
              </a:solidFill>
            </a:endParaRPr>
          </a:p>
          <a:p>
            <a:pPr marL="285750" indent="-285750">
              <a:buSzPts val="1400"/>
              <a:buFont typeface="Arial" panose="020B0604020202020204" pitchFamily="34" charset="0"/>
              <a:buChar char="•"/>
            </a:pPr>
            <a:endParaRPr lang="fr-FR" dirty="0" smtClean="0">
              <a:solidFill>
                <a:srgbClr val="076356"/>
              </a:solidFill>
            </a:endParaRPr>
          </a:p>
          <a:p>
            <a:pPr marL="285750" indent="-285750">
              <a:buSzPts val="1400"/>
              <a:buFont typeface="Arial" panose="020B0604020202020204" pitchFamily="34" charset="0"/>
              <a:buChar char="•"/>
            </a:pPr>
            <a:endParaRPr lang="fr-FR" dirty="0" smtClean="0">
              <a:solidFill>
                <a:srgbClr val="076356"/>
              </a:solidFill>
            </a:endParaRPr>
          </a:p>
          <a:p>
            <a:pPr marL="285750" indent="-285750">
              <a:buSzPts val="1400"/>
              <a:buFont typeface="Arial" panose="020B0604020202020204" pitchFamily="34" charset="0"/>
              <a:buChar char="•"/>
            </a:pPr>
            <a:r>
              <a:rPr lang="fr-FR" u="sng" dirty="0" smtClean="0">
                <a:solidFill>
                  <a:srgbClr val="076356"/>
                </a:solidFill>
              </a:rPr>
              <a:t>et </a:t>
            </a:r>
            <a:r>
              <a:rPr lang="fr-FR" dirty="0">
                <a:solidFill>
                  <a:srgbClr val="076356"/>
                </a:solidFill>
              </a:rPr>
              <a:t>des services en ligne pour interagir avec (visualisation, navigation, interaction, simulation</a:t>
            </a:r>
            <a:r>
              <a:rPr lang="fr-FR" dirty="0" smtClean="0">
                <a:solidFill>
                  <a:srgbClr val="076356"/>
                </a:solidFill>
              </a:rPr>
              <a:t>)</a:t>
            </a:r>
            <a:endParaRPr lang="fr-FR" dirty="0">
              <a:solidFill>
                <a:srgbClr val="076356"/>
              </a:solidFill>
            </a:endParaRPr>
          </a:p>
        </p:txBody>
      </p:sp>
      <p:grpSp>
        <p:nvGrpSpPr>
          <p:cNvPr id="59" name="Groupe 58"/>
          <p:cNvGrpSpPr/>
          <p:nvPr/>
        </p:nvGrpSpPr>
        <p:grpSpPr>
          <a:xfrm>
            <a:off x="345600" y="3338128"/>
            <a:ext cx="8560894" cy="1093730"/>
            <a:chOff x="176618" y="1694044"/>
            <a:chExt cx="7669116" cy="1093730"/>
          </a:xfrm>
        </p:grpSpPr>
        <p:grpSp>
          <p:nvGrpSpPr>
            <p:cNvPr id="60" name="Groupe 59"/>
            <p:cNvGrpSpPr/>
            <p:nvPr/>
          </p:nvGrpSpPr>
          <p:grpSpPr>
            <a:xfrm>
              <a:off x="176618" y="1723415"/>
              <a:ext cx="3280772" cy="1064359"/>
              <a:chOff x="176618" y="1560975"/>
              <a:chExt cx="3280772" cy="1064359"/>
            </a:xfrm>
          </p:grpSpPr>
          <p:pic>
            <p:nvPicPr>
              <p:cNvPr id="81" name="Picture 2" descr="C:\Users\mtrefine\Desktop\Jumeau Numérique\Nice\LIDAR-HD.png"/>
              <p:cNvPicPr>
                <a:picLocks noChangeAspect="1" noChangeArrowheads="1"/>
              </p:cNvPicPr>
              <p:nvPr/>
            </p:nvPicPr>
            <p:blipFill>
              <a:blip r:embed="rId6" cstate="screen">
                <a:grayscl/>
                <a:extLst>
                  <a:ext uri="{28A0092B-C50C-407E-A947-70E740481C1C}">
                    <a14:useLocalDpi xmlns:a14="http://schemas.microsoft.com/office/drawing/2010/main" val="0"/>
                  </a:ext>
                </a:extLst>
              </a:blip>
              <a:srcRect/>
              <a:stretch>
                <a:fillRect/>
              </a:stretch>
            </p:blipFill>
            <p:spPr bwMode="auto">
              <a:xfrm>
                <a:off x="251520" y="1565225"/>
                <a:ext cx="1451327" cy="8174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r="4123"/>
              <a:stretch/>
            </p:blipFill>
            <p:spPr bwMode="auto">
              <a:xfrm>
                <a:off x="1765360" y="1560975"/>
                <a:ext cx="1450800" cy="817103"/>
              </a:xfrm>
              <a:prstGeom prst="rect">
                <a:avLst/>
              </a:prstGeom>
              <a:noFill/>
              <a:extLst>
                <a:ext uri="{909E8E84-426E-40DD-AFC4-6F175D3DCCD1}">
                  <a14:hiddenFill xmlns:a14="http://schemas.microsoft.com/office/drawing/2010/main">
                    <a:solidFill>
                      <a:srgbClr val="FFFFFF"/>
                    </a:solidFill>
                  </a14:hiddenFill>
                </a:ext>
              </a:extLst>
            </p:spPr>
          </p:pic>
          <p:sp>
            <p:nvSpPr>
              <p:cNvPr id="83" name="ZoneTexte 82"/>
              <p:cNvSpPr txBox="1"/>
              <p:nvPr/>
            </p:nvSpPr>
            <p:spPr>
              <a:xfrm>
                <a:off x="176618" y="1621263"/>
                <a:ext cx="369332" cy="864095"/>
              </a:xfrm>
              <a:prstGeom prst="rect">
                <a:avLst/>
              </a:prstGeom>
              <a:noFill/>
            </p:spPr>
            <p:txBody>
              <a:bodyPr vert="vert270" wrap="square" rtlCol="0">
                <a:spAutoFit/>
              </a:bodyPr>
              <a:lstStyle/>
              <a:p>
                <a:pPr algn="r">
                  <a:buClrTx/>
                  <a:buFontTx/>
                  <a:buNone/>
                </a:pPr>
                <a:r>
                  <a:rPr lang="fr-FR" sz="1200" kern="1200" dirty="0" smtClean="0">
                    <a:solidFill>
                      <a:srgbClr val="FFFFFF"/>
                    </a:solidFill>
                    <a:latin typeface="72 Black" panose="020B0A04030603020204" pitchFamily="34" charset="0"/>
                    <a:cs typeface="72 Black" panose="020B0A04030603020204" pitchFamily="34" charset="0"/>
                  </a:rPr>
                  <a:t>Lidar HD</a:t>
                </a:r>
                <a:endParaRPr lang="fr-FR" sz="1800" kern="1200" dirty="0">
                  <a:solidFill>
                    <a:srgbClr val="FFFFFF"/>
                  </a:solidFill>
                  <a:latin typeface="72 Black" panose="020B0A04030603020204" pitchFamily="34" charset="0"/>
                  <a:cs typeface="72 Black" panose="020B0A04030603020204" pitchFamily="34" charset="0"/>
                </a:endParaRPr>
              </a:p>
            </p:txBody>
          </p:sp>
          <p:sp>
            <p:nvSpPr>
              <p:cNvPr id="84" name="ZoneTexte 83"/>
              <p:cNvSpPr txBox="1"/>
              <p:nvPr/>
            </p:nvSpPr>
            <p:spPr>
              <a:xfrm>
                <a:off x="1671584" y="1582069"/>
                <a:ext cx="369332" cy="864095"/>
              </a:xfrm>
              <a:prstGeom prst="rect">
                <a:avLst/>
              </a:prstGeom>
              <a:noFill/>
            </p:spPr>
            <p:txBody>
              <a:bodyPr vert="vert270" wrap="square" rtlCol="0">
                <a:spAutoFit/>
              </a:bodyPr>
              <a:lstStyle/>
              <a:p>
                <a:pPr algn="r">
                  <a:buClrTx/>
                  <a:buFontTx/>
                  <a:buNone/>
                </a:pPr>
                <a:r>
                  <a:rPr lang="fr-FR" sz="1200" kern="1200" dirty="0" smtClean="0">
                    <a:latin typeface="72 Black" panose="020B0A04030603020204" pitchFamily="34" charset="0"/>
                    <a:cs typeface="72 Black" panose="020B0A04030603020204" pitchFamily="34" charset="0"/>
                  </a:rPr>
                  <a:t>BD TOPO</a:t>
                </a:r>
                <a:endParaRPr lang="fr-FR" sz="1800" kern="1200" dirty="0">
                  <a:latin typeface="72 Black" panose="020B0A04030603020204" pitchFamily="34" charset="0"/>
                  <a:cs typeface="72 Black" panose="020B0A04030603020204" pitchFamily="34" charset="0"/>
                </a:endParaRPr>
              </a:p>
            </p:txBody>
          </p:sp>
          <p:sp>
            <p:nvSpPr>
              <p:cNvPr id="85" name="ZoneTexte 84"/>
              <p:cNvSpPr txBox="1"/>
              <p:nvPr/>
            </p:nvSpPr>
            <p:spPr>
              <a:xfrm>
                <a:off x="385900" y="2409890"/>
                <a:ext cx="3071490" cy="215444"/>
              </a:xfrm>
              <a:prstGeom prst="rect">
                <a:avLst/>
              </a:prstGeom>
              <a:noFill/>
            </p:spPr>
            <p:txBody>
              <a:bodyPr wrap="square" rtlCol="0">
                <a:spAutoFit/>
              </a:bodyPr>
              <a:lstStyle/>
              <a:p>
                <a:pPr>
                  <a:buClrTx/>
                  <a:buFontTx/>
                  <a:buNone/>
                </a:pPr>
                <a:r>
                  <a:rPr lang="fr-FR" sz="800" kern="1200" dirty="0" smtClean="0">
                    <a:latin typeface="Marianne"/>
                  </a:rPr>
                  <a:t>Socle topographique de la réplique</a:t>
                </a:r>
                <a:endParaRPr lang="fr-FR" sz="1000" kern="1200" dirty="0">
                  <a:latin typeface="Marianne"/>
                </a:endParaRPr>
              </a:p>
            </p:txBody>
          </p:sp>
          <p:sp>
            <p:nvSpPr>
              <p:cNvPr id="86" name="Parenthèse fermante 85"/>
              <p:cNvSpPr/>
              <p:nvPr/>
            </p:nvSpPr>
            <p:spPr>
              <a:xfrm rot="16200000" flipH="1">
                <a:off x="1710981" y="938130"/>
                <a:ext cx="45719" cy="29646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fr-FR" sz="1800" kern="1200" dirty="0">
                  <a:solidFill>
                    <a:srgbClr val="000000"/>
                  </a:solidFill>
                </a:endParaRPr>
              </a:p>
            </p:txBody>
          </p:sp>
        </p:grpSp>
        <p:grpSp>
          <p:nvGrpSpPr>
            <p:cNvPr id="61" name="Groupe 60"/>
            <p:cNvGrpSpPr/>
            <p:nvPr/>
          </p:nvGrpSpPr>
          <p:grpSpPr>
            <a:xfrm>
              <a:off x="3371150" y="1694044"/>
              <a:ext cx="2273550" cy="1093730"/>
              <a:chOff x="2882480" y="1531604"/>
              <a:chExt cx="2273550" cy="1093730"/>
            </a:xfrm>
          </p:grpSpPr>
          <p:pic>
            <p:nvPicPr>
              <p:cNvPr id="75" name="Picture 2"/>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l="25753" r="23713"/>
              <a:stretch/>
            </p:blipFill>
            <p:spPr bwMode="auto">
              <a:xfrm>
                <a:off x="2882480" y="1558146"/>
                <a:ext cx="1005421" cy="83106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l="22943" t="-2985" r="26250" b="2985"/>
              <a:stretch/>
            </p:blipFill>
            <p:spPr bwMode="auto">
              <a:xfrm>
                <a:off x="3951022" y="1531604"/>
                <a:ext cx="1045197" cy="857610"/>
              </a:xfrm>
              <a:prstGeom prst="rect">
                <a:avLst/>
              </a:prstGeom>
              <a:noFill/>
              <a:extLst>
                <a:ext uri="{909E8E84-426E-40DD-AFC4-6F175D3DCCD1}">
                  <a14:hiddenFill xmlns:a14="http://schemas.microsoft.com/office/drawing/2010/main">
                    <a:solidFill>
                      <a:srgbClr val="FFFFFF"/>
                    </a:solidFill>
                  </a14:hiddenFill>
                </a:ext>
              </a:extLst>
            </p:spPr>
          </p:pic>
          <p:sp>
            <p:nvSpPr>
              <p:cNvPr id="77" name="ZoneTexte 76"/>
              <p:cNvSpPr txBox="1"/>
              <p:nvPr/>
            </p:nvSpPr>
            <p:spPr>
              <a:xfrm>
                <a:off x="3939646" y="2117934"/>
                <a:ext cx="1216384" cy="276999"/>
              </a:xfrm>
              <a:prstGeom prst="rect">
                <a:avLst/>
              </a:prstGeom>
              <a:noFill/>
            </p:spPr>
            <p:txBody>
              <a:bodyPr wrap="square" rtlCol="0">
                <a:spAutoFit/>
              </a:bodyPr>
              <a:lstStyle/>
              <a:p>
                <a:pPr>
                  <a:buClrTx/>
                  <a:buFontTx/>
                  <a:buNone/>
                </a:pPr>
                <a:r>
                  <a:rPr lang="fr-FR" sz="1200" kern="1200" dirty="0" smtClean="0">
                    <a:solidFill>
                      <a:srgbClr val="FFFFFF"/>
                    </a:solidFill>
                    <a:latin typeface="72 Black" panose="020B0A04030603020204" pitchFamily="34" charset="0"/>
                    <a:cs typeface="72 Black" panose="020B0A04030603020204" pitchFamily="34" charset="0"/>
                  </a:rPr>
                  <a:t>OCS GE</a:t>
                </a:r>
                <a:endParaRPr lang="fr-FR" sz="1800" kern="1200" dirty="0">
                  <a:solidFill>
                    <a:srgbClr val="FFFFFF"/>
                  </a:solidFill>
                  <a:latin typeface="72 Black" panose="020B0A04030603020204" pitchFamily="34" charset="0"/>
                  <a:cs typeface="72 Black" panose="020B0A04030603020204" pitchFamily="34" charset="0"/>
                </a:endParaRPr>
              </a:p>
            </p:txBody>
          </p:sp>
          <p:sp>
            <p:nvSpPr>
              <p:cNvPr id="78" name="ZoneTexte 77"/>
              <p:cNvSpPr txBox="1"/>
              <p:nvPr/>
            </p:nvSpPr>
            <p:spPr>
              <a:xfrm>
                <a:off x="3018504" y="2409890"/>
                <a:ext cx="1977715" cy="215444"/>
              </a:xfrm>
              <a:prstGeom prst="rect">
                <a:avLst/>
              </a:prstGeom>
              <a:noFill/>
            </p:spPr>
            <p:txBody>
              <a:bodyPr wrap="square" rtlCol="0">
                <a:spAutoFit/>
              </a:bodyPr>
              <a:lstStyle/>
              <a:p>
                <a:pPr>
                  <a:buClrTx/>
                  <a:buFontTx/>
                  <a:buNone/>
                </a:pPr>
                <a:r>
                  <a:rPr lang="fr-FR" sz="800" kern="1200" dirty="0" smtClean="0">
                    <a:latin typeface="Marianne"/>
                  </a:rPr>
                  <a:t>Enrichissement sémantique, rendu</a:t>
                </a:r>
                <a:endParaRPr lang="fr-FR" sz="800" kern="1200" dirty="0">
                  <a:latin typeface="Marianne"/>
                </a:endParaRPr>
              </a:p>
            </p:txBody>
          </p:sp>
          <p:sp>
            <p:nvSpPr>
              <p:cNvPr id="79" name="ZoneTexte 78"/>
              <p:cNvSpPr txBox="1"/>
              <p:nvPr/>
            </p:nvSpPr>
            <p:spPr>
              <a:xfrm>
                <a:off x="2919922" y="2108968"/>
                <a:ext cx="970718" cy="261610"/>
              </a:xfrm>
              <a:prstGeom prst="rect">
                <a:avLst/>
              </a:prstGeom>
              <a:noFill/>
            </p:spPr>
            <p:txBody>
              <a:bodyPr wrap="square" rtlCol="0">
                <a:spAutoFit/>
              </a:bodyPr>
              <a:lstStyle/>
              <a:p>
                <a:pPr>
                  <a:buClrTx/>
                  <a:buFontTx/>
                  <a:buNone/>
                </a:pPr>
                <a:r>
                  <a:rPr lang="fr-FR" sz="1100" kern="1200" dirty="0" smtClean="0">
                    <a:solidFill>
                      <a:srgbClr val="FFFFFF"/>
                    </a:solidFill>
                    <a:latin typeface="72 Black" panose="020B0A04030603020204" pitchFamily="34" charset="0"/>
                    <a:cs typeface="72 Black" panose="020B0A04030603020204" pitchFamily="34" charset="0"/>
                  </a:rPr>
                  <a:t>BD ORTHO</a:t>
                </a:r>
                <a:endParaRPr lang="fr-FR" sz="1600" kern="1200" dirty="0">
                  <a:solidFill>
                    <a:srgbClr val="FFFFFF"/>
                  </a:solidFill>
                  <a:latin typeface="72 Black" panose="020B0A04030603020204" pitchFamily="34" charset="0"/>
                  <a:cs typeface="72 Black" panose="020B0A04030603020204" pitchFamily="34" charset="0"/>
                </a:endParaRPr>
              </a:p>
            </p:txBody>
          </p:sp>
          <p:sp>
            <p:nvSpPr>
              <p:cNvPr id="80" name="Parenthèse fermante 79"/>
              <p:cNvSpPr/>
              <p:nvPr/>
            </p:nvSpPr>
            <p:spPr>
              <a:xfrm rot="16200000" flipH="1">
                <a:off x="3916491" y="1363580"/>
                <a:ext cx="45719" cy="21137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fr-FR" sz="1800" kern="1200" dirty="0">
                  <a:solidFill>
                    <a:srgbClr val="000000"/>
                  </a:solidFill>
                </a:endParaRPr>
              </a:p>
            </p:txBody>
          </p:sp>
        </p:grpSp>
        <p:grpSp>
          <p:nvGrpSpPr>
            <p:cNvPr id="62" name="Groupe 61"/>
            <p:cNvGrpSpPr/>
            <p:nvPr/>
          </p:nvGrpSpPr>
          <p:grpSpPr>
            <a:xfrm>
              <a:off x="5634913" y="1698431"/>
              <a:ext cx="2210821" cy="1089343"/>
              <a:chOff x="4774198" y="1535991"/>
              <a:chExt cx="2210821" cy="1089343"/>
            </a:xfrm>
          </p:grpSpPr>
          <p:sp>
            <p:nvSpPr>
              <p:cNvPr id="65" name="Rectangle 64"/>
              <p:cNvSpPr/>
              <p:nvPr/>
            </p:nvSpPr>
            <p:spPr>
              <a:xfrm>
                <a:off x="5923320" y="1537595"/>
                <a:ext cx="1061699" cy="841789"/>
              </a:xfrm>
              <a:prstGeom prst="rect">
                <a:avLst/>
              </a:prstGeom>
              <a:blipFill>
                <a:blip r:embed="rId10">
                  <a:extLst>
                    <a:ext uri="{BEBA8EAE-BF5A-486C-A8C5-ECC9F3942E4B}">
                      <a14:imgProps xmlns:a14="http://schemas.microsoft.com/office/drawing/2010/main">
                        <a14:imgLayer r:embed="rId11">
                          <a14:imgEffect>
                            <a14:brightnessContrast bright="4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fr-FR" sz="1800" kern="1200" dirty="0">
                  <a:solidFill>
                    <a:srgbClr val="FFFFFF"/>
                  </a:solidFill>
                </a:endParaRPr>
              </a:p>
            </p:txBody>
          </p:sp>
          <p:sp>
            <p:nvSpPr>
              <p:cNvPr id="66" name="Rectangle 65"/>
              <p:cNvSpPr/>
              <p:nvPr/>
            </p:nvSpPr>
            <p:spPr>
              <a:xfrm>
                <a:off x="4774198" y="1551993"/>
                <a:ext cx="1061699" cy="827391"/>
              </a:xfrm>
              <a:prstGeom prst="rect">
                <a:avLst/>
              </a:prstGeom>
              <a:blipFill>
                <a:blip r:embed="rId1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fr-FR" sz="1800" kern="1200" dirty="0">
                  <a:solidFill>
                    <a:srgbClr val="FFFFFF"/>
                  </a:solidFill>
                </a:endParaRPr>
              </a:p>
            </p:txBody>
          </p:sp>
          <p:sp>
            <p:nvSpPr>
              <p:cNvPr id="67" name="ZoneTexte 66"/>
              <p:cNvSpPr txBox="1"/>
              <p:nvPr/>
            </p:nvSpPr>
            <p:spPr>
              <a:xfrm>
                <a:off x="5878191" y="2067694"/>
                <a:ext cx="942491" cy="276999"/>
              </a:xfrm>
              <a:prstGeom prst="rect">
                <a:avLst/>
              </a:prstGeom>
              <a:noFill/>
            </p:spPr>
            <p:txBody>
              <a:bodyPr wrap="square" rtlCol="0">
                <a:spAutoFit/>
              </a:bodyPr>
              <a:lstStyle/>
              <a:p>
                <a:pPr algn="r">
                  <a:buClrTx/>
                  <a:buFontTx/>
                  <a:buNone/>
                </a:pPr>
                <a:r>
                  <a:rPr lang="fr-FR" sz="1200" kern="1200" dirty="0" smtClean="0">
                    <a:solidFill>
                      <a:srgbClr val="FFFFFF"/>
                    </a:solidFill>
                    <a:latin typeface="72 Black" panose="020B0A04030603020204" pitchFamily="34" charset="0"/>
                    <a:cs typeface="72 Black" panose="020B0A04030603020204" pitchFamily="34" charset="0"/>
                  </a:rPr>
                  <a:t>LPIS</a:t>
                </a:r>
                <a:endParaRPr lang="fr-FR" sz="1800" kern="1200" dirty="0">
                  <a:solidFill>
                    <a:srgbClr val="FFFFFF"/>
                  </a:solidFill>
                  <a:latin typeface="72 Black" panose="020B0A04030603020204" pitchFamily="34" charset="0"/>
                  <a:cs typeface="72 Black" panose="020B0A04030603020204" pitchFamily="34" charset="0"/>
                </a:endParaRPr>
              </a:p>
            </p:txBody>
          </p:sp>
          <p:pic>
            <p:nvPicPr>
              <p:cNvPr id="68" name="Image 67"/>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922263" y="1933706"/>
                <a:ext cx="530850" cy="434324"/>
              </a:xfrm>
              <a:prstGeom prst="rect">
                <a:avLst/>
              </a:prstGeom>
            </p:spPr>
          </p:pic>
          <p:pic>
            <p:nvPicPr>
              <p:cNvPr id="69" name="Image 68"/>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6454168" y="1535991"/>
                <a:ext cx="530850" cy="447982"/>
              </a:xfrm>
              <a:prstGeom prst="rect">
                <a:avLst/>
              </a:prstGeom>
            </p:spPr>
          </p:pic>
          <p:pic>
            <p:nvPicPr>
              <p:cNvPr id="72" name="Image 71"/>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6454168" y="1933706"/>
                <a:ext cx="530850" cy="424907"/>
              </a:xfrm>
              <a:prstGeom prst="rect">
                <a:avLst/>
              </a:prstGeom>
            </p:spPr>
          </p:pic>
          <p:sp>
            <p:nvSpPr>
              <p:cNvPr id="73" name="ZoneTexte 72"/>
              <p:cNvSpPr txBox="1"/>
              <p:nvPr/>
            </p:nvSpPr>
            <p:spPr>
              <a:xfrm>
                <a:off x="4966468" y="2409890"/>
                <a:ext cx="1753125" cy="215444"/>
              </a:xfrm>
              <a:prstGeom prst="rect">
                <a:avLst/>
              </a:prstGeom>
              <a:noFill/>
            </p:spPr>
            <p:txBody>
              <a:bodyPr wrap="square" rtlCol="0">
                <a:spAutoFit/>
              </a:bodyPr>
              <a:lstStyle/>
              <a:p>
                <a:pPr>
                  <a:buClrTx/>
                  <a:buFontTx/>
                  <a:buNone/>
                </a:pPr>
                <a:r>
                  <a:rPr lang="fr-FR" sz="800" kern="1200" dirty="0" smtClean="0">
                    <a:latin typeface="Marianne"/>
                  </a:rPr>
                  <a:t>Autres bases de données métier</a:t>
                </a:r>
                <a:endParaRPr lang="fr-FR" sz="800" kern="1200" dirty="0">
                  <a:latin typeface="Marianne"/>
                </a:endParaRPr>
              </a:p>
            </p:txBody>
          </p:sp>
          <p:sp>
            <p:nvSpPr>
              <p:cNvPr id="74" name="Parenthèse fermante 73"/>
              <p:cNvSpPr/>
              <p:nvPr/>
            </p:nvSpPr>
            <p:spPr>
              <a:xfrm rot="16200000" flipH="1">
                <a:off x="5864454" y="1363581"/>
                <a:ext cx="45719" cy="211373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buClrTx/>
                  <a:buFontTx/>
                  <a:buNone/>
                </a:pPr>
                <a:endParaRPr lang="fr-FR" sz="1800" kern="1200" dirty="0">
                  <a:solidFill>
                    <a:srgbClr val="000000"/>
                  </a:solidFill>
                </a:endParaRPr>
              </a:p>
            </p:txBody>
          </p:sp>
        </p:grpSp>
      </p:grpSp>
      <p:sp>
        <p:nvSpPr>
          <p:cNvPr id="87" name="ZoneTexte 86"/>
          <p:cNvSpPr txBox="1"/>
          <p:nvPr/>
        </p:nvSpPr>
        <p:spPr>
          <a:xfrm>
            <a:off x="5617516" y="2789517"/>
            <a:ext cx="970718" cy="261610"/>
          </a:xfrm>
          <a:prstGeom prst="rect">
            <a:avLst/>
          </a:prstGeom>
          <a:noFill/>
        </p:spPr>
        <p:txBody>
          <a:bodyPr wrap="square" rtlCol="0">
            <a:spAutoFit/>
          </a:bodyPr>
          <a:lstStyle/>
          <a:p>
            <a:pPr>
              <a:buClrTx/>
              <a:buFontTx/>
              <a:buNone/>
            </a:pPr>
            <a:r>
              <a:rPr lang="fr-FR" sz="1100" kern="1200" dirty="0" smtClean="0">
                <a:solidFill>
                  <a:srgbClr val="FFFFFF"/>
                </a:solidFill>
                <a:latin typeface="72 Black" panose="020B0A04030603020204" pitchFamily="34" charset="0"/>
                <a:cs typeface="72 Black" panose="020B0A04030603020204" pitchFamily="34" charset="0"/>
              </a:rPr>
              <a:t>RPG</a:t>
            </a:r>
            <a:endParaRPr lang="fr-FR" sz="1600" kern="1200" dirty="0">
              <a:solidFill>
                <a:srgbClr val="FFFFFF"/>
              </a:solidFill>
              <a:latin typeface="72 Black" panose="020B0A04030603020204" pitchFamily="34" charset="0"/>
              <a:cs typeface="72 Black" panose="020B0A04030603020204" pitchFamily="34" charset="0"/>
            </a:endParaRPr>
          </a:p>
        </p:txBody>
      </p:sp>
      <p:sp>
        <p:nvSpPr>
          <p:cNvPr id="88" name="Espace réservé du numéro de diapositive 4"/>
          <p:cNvSpPr txBox="1">
            <a:spLocks/>
          </p:cNvSpPr>
          <p:nvPr/>
        </p:nvSpPr>
        <p:spPr>
          <a:xfrm>
            <a:off x="8472458" y="4775355"/>
            <a:ext cx="548700" cy="26092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1000"/>
            </a:pPr>
            <a:fld id="{733122C9-A0B9-462F-8757-0847AD287B63}" type="slidenum">
              <a:rPr lang="fr-FR" sz="1000" smtClean="0">
                <a:solidFill>
                  <a:schemeClr val="dk2"/>
                </a:solidFill>
              </a:rPr>
              <a:pPr algn="r">
                <a:buSzPts val="1000"/>
              </a:pPr>
              <a:t>2</a:t>
            </a:fld>
            <a:endParaRPr lang="fr-FR" sz="1000" dirty="0">
              <a:solidFill>
                <a:schemeClr val="dk2"/>
              </a:solidFill>
            </a:endParaRPr>
          </a:p>
        </p:txBody>
      </p:sp>
      <p:sp>
        <p:nvSpPr>
          <p:cNvPr id="33" name="ZoneTexte 32"/>
          <p:cNvSpPr txBox="1"/>
          <p:nvPr/>
        </p:nvSpPr>
        <p:spPr>
          <a:xfrm>
            <a:off x="5813682" y="3932152"/>
            <a:ext cx="970718" cy="261610"/>
          </a:xfrm>
          <a:prstGeom prst="rect">
            <a:avLst/>
          </a:prstGeom>
          <a:noFill/>
        </p:spPr>
        <p:txBody>
          <a:bodyPr wrap="square" rtlCol="0">
            <a:spAutoFit/>
          </a:bodyPr>
          <a:lstStyle/>
          <a:p>
            <a:pPr>
              <a:buClrTx/>
              <a:buFontTx/>
              <a:buNone/>
            </a:pPr>
            <a:r>
              <a:rPr lang="fr-FR" sz="1100" kern="1200" dirty="0" smtClean="0">
                <a:solidFill>
                  <a:srgbClr val="FFFFFF"/>
                </a:solidFill>
                <a:latin typeface="72 Black" panose="020B0A04030603020204" pitchFamily="34" charset="0"/>
                <a:cs typeface="72 Black" panose="020B0A04030603020204" pitchFamily="34" charset="0"/>
              </a:rPr>
              <a:t>RPG</a:t>
            </a:r>
            <a:endParaRPr lang="fr-FR" sz="1600" kern="1200" dirty="0">
              <a:solidFill>
                <a:srgbClr val="FFFFFF"/>
              </a:solidFill>
              <a:latin typeface="72 Black" panose="020B0A04030603020204" pitchFamily="34" charset="0"/>
              <a:cs typeface="72 Black" panose="020B0A04030603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sp>
        <p:nvSpPr>
          <p:cNvPr id="6" name="Rectangle 5"/>
          <p:cNvSpPr/>
          <p:nvPr/>
        </p:nvSpPr>
        <p:spPr>
          <a:xfrm>
            <a:off x="251520" y="4731990"/>
            <a:ext cx="871296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6"/>
          <p:cNvSpPr>
            <a:spLocks noGrp="1"/>
          </p:cNvSpPr>
          <p:nvPr>
            <p:ph type="body" sz="quarter" idx="14"/>
          </p:nvPr>
        </p:nvSpPr>
        <p:spPr>
          <a:xfrm>
            <a:off x="413771" y="1111129"/>
            <a:ext cx="8550717" cy="2598216"/>
          </a:xfrm>
        </p:spPr>
        <p:txBody>
          <a:bodyPr>
            <a:normAutofit lnSpcReduction="10000"/>
          </a:bodyPr>
          <a:lstStyle/>
          <a:p>
            <a:pPr marL="114300" indent="0">
              <a:buNone/>
            </a:pPr>
            <a:r>
              <a:rPr lang="fr-FR" sz="1400" dirty="0">
                <a:solidFill>
                  <a:srgbClr val="076356"/>
                </a:solidFill>
              </a:rPr>
              <a:t>Déjà des initiatives, mais circonscrites :</a:t>
            </a:r>
          </a:p>
          <a:p>
            <a:pPr marL="285750" indent="-285750">
              <a:buFont typeface="Arial" panose="020B0604020202020204" pitchFamily="34" charset="0"/>
              <a:buChar char="•"/>
            </a:pPr>
            <a:r>
              <a:rPr lang="fr-FR" sz="1400" dirty="0">
                <a:solidFill>
                  <a:srgbClr val="076356"/>
                </a:solidFill>
              </a:rPr>
              <a:t>à un domaine thématique </a:t>
            </a:r>
          </a:p>
          <a:p>
            <a:pPr marL="809625" lvl="1" indent="-180975"/>
            <a:r>
              <a:rPr lang="fr-FR" sz="1400" dirty="0">
                <a:solidFill>
                  <a:schemeClr val="tx2">
                    <a:lumMod val="50000"/>
                  </a:schemeClr>
                </a:solidFill>
              </a:rPr>
              <a:t>Exemples : </a:t>
            </a:r>
            <a:r>
              <a:rPr lang="fr-FR" sz="1400" dirty="0" smtClean="0">
                <a:solidFill>
                  <a:schemeClr val="tx2">
                    <a:lumMod val="50000"/>
                  </a:schemeClr>
                </a:solidFill>
              </a:rPr>
              <a:t>jumeau </a:t>
            </a:r>
            <a:r>
              <a:rPr lang="fr-FR" sz="1400" dirty="0">
                <a:solidFill>
                  <a:schemeClr val="tx2">
                    <a:lumMod val="50000"/>
                  </a:schemeClr>
                </a:solidFill>
              </a:rPr>
              <a:t>numérique d’un réseau de transport </a:t>
            </a:r>
            <a:r>
              <a:rPr lang="fr-FR" sz="1400" dirty="0" smtClean="0">
                <a:solidFill>
                  <a:schemeClr val="tx2">
                    <a:lumMod val="50000"/>
                  </a:schemeClr>
                </a:solidFill>
              </a:rPr>
              <a:t>électrique, </a:t>
            </a:r>
            <a:r>
              <a:rPr lang="fr-FR" sz="1400" dirty="0">
                <a:solidFill>
                  <a:schemeClr val="tx2">
                    <a:lumMod val="50000"/>
                  </a:schemeClr>
                </a:solidFill>
              </a:rPr>
              <a:t>de transport de </a:t>
            </a:r>
            <a:r>
              <a:rPr lang="fr-FR" sz="1400" dirty="0" smtClean="0">
                <a:solidFill>
                  <a:schemeClr val="tx2">
                    <a:lumMod val="50000"/>
                  </a:schemeClr>
                </a:solidFill>
              </a:rPr>
              <a:t>gaz, du </a:t>
            </a:r>
            <a:r>
              <a:rPr lang="fr-FR" sz="1400" dirty="0">
                <a:solidFill>
                  <a:schemeClr val="tx2">
                    <a:lumMod val="50000"/>
                  </a:schemeClr>
                </a:solidFill>
              </a:rPr>
              <a:t>système </a:t>
            </a:r>
            <a:r>
              <a:rPr lang="fr-FR" sz="1400" dirty="0" smtClean="0">
                <a:solidFill>
                  <a:schemeClr val="tx2">
                    <a:lumMod val="50000"/>
                  </a:schemeClr>
                </a:solidFill>
              </a:rPr>
              <a:t>ferroviaire, de </a:t>
            </a:r>
            <a:r>
              <a:rPr lang="fr-FR" sz="1400" dirty="0">
                <a:solidFill>
                  <a:schemeClr val="tx2">
                    <a:lumMod val="50000"/>
                  </a:schemeClr>
                </a:solidFill>
              </a:rPr>
              <a:t>systèmes </a:t>
            </a:r>
            <a:r>
              <a:rPr lang="fr-FR" sz="1400" dirty="0" smtClean="0">
                <a:solidFill>
                  <a:schemeClr val="tx2">
                    <a:lumMod val="50000"/>
                  </a:schemeClr>
                </a:solidFill>
              </a:rPr>
              <a:t>biologiques…</a:t>
            </a:r>
            <a:endParaRPr lang="fr-FR" sz="1400" dirty="0">
              <a:solidFill>
                <a:schemeClr val="tx2">
                  <a:lumMod val="50000"/>
                </a:schemeClr>
              </a:solidFill>
            </a:endParaRPr>
          </a:p>
          <a:p>
            <a:pPr marL="285750" indent="-285750">
              <a:buFont typeface="Arial" panose="020B0604020202020204" pitchFamily="34" charset="0"/>
              <a:buChar char="•"/>
            </a:pPr>
            <a:r>
              <a:rPr lang="fr-FR" sz="1400" dirty="0">
                <a:solidFill>
                  <a:srgbClr val="076356"/>
                </a:solidFill>
              </a:rPr>
              <a:t>ou à une emprise </a:t>
            </a:r>
            <a:r>
              <a:rPr lang="fr-FR" sz="1400" dirty="0" smtClean="0">
                <a:solidFill>
                  <a:srgbClr val="076356"/>
                </a:solidFill>
              </a:rPr>
              <a:t>géographique (très </a:t>
            </a:r>
            <a:r>
              <a:rPr lang="fr-FR" sz="1400" dirty="0">
                <a:solidFill>
                  <a:srgbClr val="076356"/>
                </a:solidFill>
              </a:rPr>
              <a:t>souvent en milieu urbain) </a:t>
            </a:r>
          </a:p>
          <a:p>
            <a:pPr marL="809625" lvl="1" indent="-180975">
              <a:lnSpc>
                <a:spcPct val="125000"/>
              </a:lnSpc>
              <a:spcAft>
                <a:spcPts val="1000"/>
              </a:spcAft>
            </a:pPr>
            <a:r>
              <a:rPr lang="fr-FR" dirty="0">
                <a:solidFill>
                  <a:schemeClr val="tx2">
                    <a:lumMod val="50000"/>
                  </a:schemeClr>
                </a:solidFill>
              </a:rPr>
              <a:t>Exemples : Dijon, Angers métropole, Monaco, Montpellier, Rennes, Strasbourg….</a:t>
            </a:r>
            <a:endParaRPr lang="fr-FR" dirty="0">
              <a:solidFill>
                <a:schemeClr val="tx2">
                  <a:lumMod val="50000"/>
                </a:schemeClr>
              </a:solidFill>
              <a:sym typeface="Wingdings" panose="05000000000000000000" pitchFamily="2" charset="2"/>
            </a:endParaRPr>
          </a:p>
          <a:p>
            <a:pPr marL="285750" indent="-285750">
              <a:buFont typeface="Wingdings"/>
              <a:buChar char="à"/>
            </a:pPr>
            <a:r>
              <a:rPr lang="fr-FR" sz="1400" b="1" dirty="0">
                <a:solidFill>
                  <a:srgbClr val="076356"/>
                </a:solidFill>
                <a:sym typeface="Wingdings" panose="05000000000000000000" pitchFamily="2" charset="2"/>
              </a:rPr>
              <a:t>besoin d’une vision plus large (géographiquement, thématiquement) :</a:t>
            </a:r>
          </a:p>
          <a:p>
            <a:pPr marL="809625" lvl="1" indent="-180975">
              <a:spcAft>
                <a:spcPts val="0"/>
              </a:spcAft>
            </a:pPr>
            <a:r>
              <a:rPr lang="fr-FR" dirty="0">
                <a:solidFill>
                  <a:srgbClr val="076356"/>
                </a:solidFill>
                <a:sym typeface="Wingdings" panose="05000000000000000000" pitchFamily="2" charset="2"/>
              </a:rPr>
              <a:t>pour appréhender les dynamiques globales </a:t>
            </a:r>
          </a:p>
          <a:p>
            <a:pPr marL="809625" lvl="1" indent="-180975">
              <a:spcAft>
                <a:spcPts val="0"/>
              </a:spcAft>
            </a:pPr>
            <a:r>
              <a:rPr lang="fr-FR" dirty="0">
                <a:solidFill>
                  <a:srgbClr val="076356"/>
                </a:solidFill>
                <a:sym typeface="Wingdings" panose="05000000000000000000" pitchFamily="2" charset="2"/>
              </a:rPr>
              <a:t>pour dépasser le périmètre des métropoles</a:t>
            </a:r>
          </a:p>
          <a:p>
            <a:pPr marL="809625" lvl="1" indent="-180975">
              <a:spcAft>
                <a:spcPts val="0"/>
              </a:spcAft>
            </a:pPr>
            <a:r>
              <a:rPr lang="fr-FR" dirty="0">
                <a:solidFill>
                  <a:srgbClr val="076356"/>
                </a:solidFill>
                <a:sym typeface="Wingdings" panose="05000000000000000000" pitchFamily="2" charset="2"/>
              </a:rPr>
              <a:t>pour analyser les phénomènes de façon décloisonnée</a:t>
            </a:r>
            <a:endParaRPr lang="fr-FR" dirty="0">
              <a:solidFill>
                <a:srgbClr val="076356"/>
              </a:solidFill>
            </a:endParaRPr>
          </a:p>
        </p:txBody>
      </p:sp>
      <p:sp>
        <p:nvSpPr>
          <p:cNvPr id="8" name="Titre 7"/>
          <p:cNvSpPr>
            <a:spLocks noGrp="1"/>
          </p:cNvSpPr>
          <p:nvPr>
            <p:ph type="title"/>
          </p:nvPr>
        </p:nvSpPr>
        <p:spPr>
          <a:xfrm>
            <a:off x="3772403" y="-72340"/>
            <a:ext cx="4899803" cy="720000"/>
          </a:xfrm>
        </p:spPr>
        <p:txBody>
          <a:bodyPr>
            <a:noAutofit/>
          </a:bodyPr>
          <a:lstStyle/>
          <a:p>
            <a:pPr algn="ctr"/>
            <a:r>
              <a:rPr lang="fr-FR" sz="2500" b="1" dirty="0">
                <a:solidFill>
                  <a:srgbClr val="C8D41F"/>
                </a:solidFill>
              </a:rPr>
              <a:t>Déjà des réponses mais </a:t>
            </a:r>
            <a:r>
              <a:rPr lang="fr-FR" sz="2500" b="1" dirty="0" smtClean="0">
                <a:solidFill>
                  <a:srgbClr val="C8D41F"/>
                </a:solidFill>
              </a:rPr>
              <a:t>incomplètes</a:t>
            </a:r>
            <a:endParaRPr lang="fr-FR" sz="2500" b="1" dirty="0">
              <a:solidFill>
                <a:srgbClr val="C8D41F"/>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14"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02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 name="Picture 4" descr="https://www.sitesetmonuments.org/IMG/jpg/sppef_3.-depuis-pradelles-village-avant.jpg"/>
          <p:cNvPicPr>
            <a:picLocks noChangeAspect="1" noChangeArrowheads="1"/>
          </p:cNvPicPr>
          <p:nvPr/>
        </p:nvPicPr>
        <p:blipFill rotWithShape="1">
          <a:blip r:embed="rId3">
            <a:extLst>
              <a:ext uri="{28A0092B-C50C-407E-A947-70E740481C1C}">
                <a14:useLocalDpi xmlns:a14="http://schemas.microsoft.com/office/drawing/2010/main" val="0"/>
              </a:ext>
            </a:extLst>
          </a:blip>
          <a:srcRect t="17376" b="34273"/>
          <a:stretch/>
        </p:blipFill>
        <p:spPr bwMode="auto">
          <a:xfrm>
            <a:off x="199" y="1826588"/>
            <a:ext cx="9146817" cy="331691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70;p3"/>
          <p:cNvSpPr txBox="1">
            <a:spLocks/>
          </p:cNvSpPr>
          <p:nvPr/>
        </p:nvSpPr>
        <p:spPr>
          <a:xfrm>
            <a:off x="4147885" y="-98339"/>
            <a:ext cx="3656322" cy="657334"/>
          </a:xfrm>
          <a:prstGeom prst="rect">
            <a:avLst/>
          </a:prstGeom>
          <a:noFill/>
          <a:ln>
            <a:noFill/>
          </a:ln>
        </p:spPr>
        <p:txBody>
          <a:bodyPr spcFirstLastPara="1" wrap="square" lIns="137025" tIns="68500" rIns="137025" bIns="685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D41F"/>
              </a:buClr>
              <a:buSzPts val="5400"/>
              <a:buFont typeface="Arial"/>
              <a:buNone/>
              <a:defRPr sz="2800" b="0" i="0" u="none" strike="noStrike" cap="none">
                <a:solidFill>
                  <a:srgbClr val="C8D41F"/>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r>
              <a:rPr lang="fr-FR" sz="2500" b="1" dirty="0" smtClean="0"/>
              <a:t>Usages génériques</a:t>
            </a:r>
            <a:endParaRPr lang="fr-FR" sz="2500" b="1" dirty="0"/>
          </a:p>
        </p:txBody>
      </p:sp>
      <p:sp>
        <p:nvSpPr>
          <p:cNvPr id="4" name="ZoneTexte 3"/>
          <p:cNvSpPr txBox="1"/>
          <p:nvPr/>
        </p:nvSpPr>
        <p:spPr>
          <a:xfrm>
            <a:off x="4060420" y="662507"/>
            <a:ext cx="1307481" cy="954107"/>
          </a:xfrm>
          <a:prstGeom prst="rect">
            <a:avLst/>
          </a:prstGeom>
          <a:noFill/>
        </p:spPr>
        <p:txBody>
          <a:bodyPr wrap="square" rtlCol="0">
            <a:spAutoFit/>
          </a:bodyPr>
          <a:lstStyle/>
          <a:p>
            <a:pPr algn="ctr"/>
            <a:r>
              <a:rPr lang="fr-FR" sz="1600" b="1" dirty="0">
                <a:solidFill>
                  <a:srgbClr val="076356"/>
                </a:solidFill>
              </a:rPr>
              <a:t>Montrer le </a:t>
            </a:r>
            <a:r>
              <a:rPr lang="fr-FR" sz="1600" b="1" dirty="0" smtClean="0">
                <a:solidFill>
                  <a:srgbClr val="076356"/>
                </a:solidFill>
              </a:rPr>
              <a:t>territoire</a:t>
            </a:r>
          </a:p>
          <a:p>
            <a:pPr algn="ctr"/>
            <a:r>
              <a:rPr lang="fr-FR" sz="1200" dirty="0" smtClean="0">
                <a:solidFill>
                  <a:srgbClr val="076356"/>
                </a:solidFill>
              </a:rPr>
              <a:t>en fonctionnement</a:t>
            </a:r>
            <a:endParaRPr lang="fr-FR" sz="1200" b="1" dirty="0">
              <a:solidFill>
                <a:srgbClr val="076356"/>
              </a:solidFill>
            </a:endParaRPr>
          </a:p>
        </p:txBody>
      </p:sp>
      <p:sp>
        <p:nvSpPr>
          <p:cNvPr id="5" name="ZoneTexte 4"/>
          <p:cNvSpPr txBox="1"/>
          <p:nvPr/>
        </p:nvSpPr>
        <p:spPr>
          <a:xfrm>
            <a:off x="7394840" y="662507"/>
            <a:ext cx="1307481" cy="584775"/>
          </a:xfrm>
          <a:prstGeom prst="rect">
            <a:avLst/>
          </a:prstGeom>
          <a:noFill/>
        </p:spPr>
        <p:txBody>
          <a:bodyPr wrap="square" rtlCol="0">
            <a:spAutoFit/>
          </a:bodyPr>
          <a:lstStyle/>
          <a:p>
            <a:pPr algn="ctr"/>
            <a:r>
              <a:rPr lang="fr-FR" sz="1600" b="1" dirty="0" smtClean="0">
                <a:solidFill>
                  <a:srgbClr val="076356"/>
                </a:solidFill>
              </a:rPr>
              <a:t>Croiser des données</a:t>
            </a:r>
            <a:endParaRPr lang="fr-FR" sz="1600" b="1" dirty="0">
              <a:solidFill>
                <a:srgbClr val="076356"/>
              </a:solidFill>
            </a:endParaRPr>
          </a:p>
        </p:txBody>
      </p:sp>
      <p:sp>
        <p:nvSpPr>
          <p:cNvPr id="6" name="ZoneTexte 5"/>
          <p:cNvSpPr txBox="1"/>
          <p:nvPr/>
        </p:nvSpPr>
        <p:spPr>
          <a:xfrm>
            <a:off x="5727630" y="662507"/>
            <a:ext cx="1307481" cy="1077218"/>
          </a:xfrm>
          <a:prstGeom prst="rect">
            <a:avLst/>
          </a:prstGeom>
          <a:noFill/>
        </p:spPr>
        <p:txBody>
          <a:bodyPr wrap="square" rtlCol="0">
            <a:spAutoFit/>
          </a:bodyPr>
          <a:lstStyle/>
          <a:p>
            <a:pPr algn="ctr"/>
            <a:r>
              <a:rPr lang="fr-FR" sz="1600" b="1" dirty="0" smtClean="0">
                <a:solidFill>
                  <a:srgbClr val="076356"/>
                </a:solidFill>
              </a:rPr>
              <a:t>Comparer des territoires entre eux</a:t>
            </a:r>
            <a:endParaRPr lang="fr-FR" sz="1600" b="1" dirty="0">
              <a:solidFill>
                <a:srgbClr val="076356"/>
              </a:solidFill>
            </a:endParaRPr>
          </a:p>
        </p:txBody>
      </p:sp>
      <p:sp>
        <p:nvSpPr>
          <p:cNvPr id="7" name="ZoneTexte 6"/>
          <p:cNvSpPr txBox="1"/>
          <p:nvPr/>
        </p:nvSpPr>
        <p:spPr>
          <a:xfrm>
            <a:off x="1932827" y="662507"/>
            <a:ext cx="1767864" cy="1077218"/>
          </a:xfrm>
          <a:prstGeom prst="rect">
            <a:avLst/>
          </a:prstGeom>
          <a:noFill/>
        </p:spPr>
        <p:txBody>
          <a:bodyPr wrap="square" rtlCol="0">
            <a:spAutoFit/>
          </a:bodyPr>
          <a:lstStyle/>
          <a:p>
            <a:pPr lvl="0" algn="ctr"/>
            <a:r>
              <a:rPr lang="fr-FR" sz="1600" b="1" dirty="0" smtClean="0">
                <a:solidFill>
                  <a:srgbClr val="076356"/>
                </a:solidFill>
              </a:rPr>
              <a:t>Simuler </a:t>
            </a:r>
          </a:p>
          <a:p>
            <a:pPr lvl="0" algn="ctr"/>
            <a:r>
              <a:rPr lang="fr-FR" sz="1200" dirty="0" smtClean="0">
                <a:solidFill>
                  <a:srgbClr val="076356"/>
                </a:solidFill>
              </a:rPr>
              <a:t>des </a:t>
            </a:r>
            <a:r>
              <a:rPr lang="fr-FR" sz="1200" dirty="0">
                <a:solidFill>
                  <a:srgbClr val="076356"/>
                </a:solidFill>
              </a:rPr>
              <a:t>phénomènes, des aménagements, des politiques publiques et montrer leurs </a:t>
            </a:r>
            <a:r>
              <a:rPr lang="fr-FR" sz="1200" dirty="0" smtClean="0">
                <a:solidFill>
                  <a:srgbClr val="076356"/>
                </a:solidFill>
              </a:rPr>
              <a:t>impacts</a:t>
            </a:r>
            <a:endParaRPr lang="fr-FR" sz="1600" dirty="0">
              <a:solidFill>
                <a:srgbClr val="076356"/>
              </a:solidFill>
            </a:endParaRPr>
          </a:p>
        </p:txBody>
      </p:sp>
      <p:sp>
        <p:nvSpPr>
          <p:cNvPr id="8" name="Google Shape;70;p3"/>
          <p:cNvSpPr txBox="1">
            <a:spLocks/>
          </p:cNvSpPr>
          <p:nvPr/>
        </p:nvSpPr>
        <p:spPr>
          <a:xfrm>
            <a:off x="179734" y="1719929"/>
            <a:ext cx="3656322" cy="657334"/>
          </a:xfrm>
          <a:prstGeom prst="rect">
            <a:avLst/>
          </a:prstGeom>
          <a:noFill/>
          <a:ln>
            <a:noFill/>
          </a:ln>
        </p:spPr>
        <p:txBody>
          <a:bodyPr spcFirstLastPara="1" wrap="square" lIns="137025" tIns="68500" rIns="137025" bIns="685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D41F"/>
              </a:buClr>
              <a:buSzPts val="5400"/>
              <a:buFont typeface="Arial"/>
              <a:buNone/>
              <a:defRPr sz="2800" b="0" i="0" u="none" strike="noStrike" cap="none">
                <a:solidFill>
                  <a:srgbClr val="C8D41F"/>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r>
              <a:rPr lang="fr-FR" b="1" dirty="0" smtClean="0"/>
              <a:t>Exemple </a:t>
            </a:r>
            <a:endParaRPr lang="fr-FR" b="1" dirty="0"/>
          </a:p>
        </p:txBody>
      </p:sp>
      <p:sp>
        <p:nvSpPr>
          <p:cNvPr id="2" name="ZoneTexte 1"/>
          <p:cNvSpPr txBox="1"/>
          <p:nvPr/>
        </p:nvSpPr>
        <p:spPr>
          <a:xfrm>
            <a:off x="241540" y="2291003"/>
            <a:ext cx="8591909" cy="307777"/>
          </a:xfrm>
          <a:prstGeom prst="rect">
            <a:avLst/>
          </a:prstGeom>
          <a:noFill/>
        </p:spPr>
        <p:txBody>
          <a:bodyPr wrap="square" rtlCol="0">
            <a:spAutoFit/>
          </a:bodyPr>
          <a:lstStyle/>
          <a:p>
            <a:r>
              <a:rPr lang="fr-FR" b="1" dirty="0">
                <a:solidFill>
                  <a:srgbClr val="076356"/>
                </a:solidFill>
              </a:rPr>
              <a:t>Accélération du déploiement des éoliennes terrestres</a:t>
            </a:r>
          </a:p>
        </p:txBody>
      </p:sp>
      <p:sp>
        <p:nvSpPr>
          <p:cNvPr id="10" name="ZoneTexte 9"/>
          <p:cNvSpPr txBox="1"/>
          <p:nvPr/>
        </p:nvSpPr>
        <p:spPr>
          <a:xfrm>
            <a:off x="517585" y="2598780"/>
            <a:ext cx="8747185" cy="1261884"/>
          </a:xfrm>
          <a:prstGeom prst="rect">
            <a:avLst/>
          </a:prstGeom>
          <a:noFill/>
        </p:spPr>
        <p:txBody>
          <a:bodyPr wrap="square" rtlCol="0">
            <a:spAutoFit/>
          </a:bodyPr>
          <a:lstStyle/>
          <a:p>
            <a:pPr marL="285750" indent="-285750">
              <a:buFont typeface="Arial" panose="020B0604020202020204" pitchFamily="34" charset="0"/>
              <a:buChar char="•"/>
            </a:pPr>
            <a:r>
              <a:rPr lang="fr-FR" sz="1200" dirty="0">
                <a:solidFill>
                  <a:schemeClr val="tx1"/>
                </a:solidFill>
              </a:rPr>
              <a:t>Disposer, selon les implantations proposées, les estimations de rendement, le % d’artificialisation des sols….</a:t>
            </a:r>
          </a:p>
          <a:p>
            <a:pPr marL="285750" lvl="0" indent="-285750">
              <a:buFont typeface="Arial" panose="020B0604020202020204" pitchFamily="34" charset="0"/>
              <a:buChar char="•"/>
            </a:pPr>
            <a:r>
              <a:rPr lang="fr-FR" sz="1200" dirty="0">
                <a:solidFill>
                  <a:schemeClr val="tx1"/>
                </a:solidFill>
              </a:rPr>
              <a:t>Vivre dans le jumeau des implantations  possibles : impacts visuels et sonores</a:t>
            </a:r>
          </a:p>
          <a:p>
            <a:pPr marL="285750" lvl="0" indent="-285750">
              <a:buFont typeface="Arial" panose="020B0604020202020204" pitchFamily="34" charset="0"/>
              <a:buChar char="•"/>
            </a:pPr>
            <a:r>
              <a:rPr lang="fr-FR" sz="1200" dirty="0" smtClean="0">
                <a:solidFill>
                  <a:schemeClr val="tx1"/>
                </a:solidFill>
              </a:rPr>
              <a:t>Dé-zoomer </a:t>
            </a:r>
            <a:r>
              <a:rPr lang="fr-FR" sz="1200" dirty="0">
                <a:solidFill>
                  <a:schemeClr val="tx1"/>
                </a:solidFill>
              </a:rPr>
              <a:t>et </a:t>
            </a:r>
            <a:r>
              <a:rPr lang="fr-FR" sz="1200" dirty="0" smtClean="0">
                <a:solidFill>
                  <a:schemeClr val="tx1"/>
                </a:solidFill>
              </a:rPr>
              <a:t>appréhender </a:t>
            </a:r>
            <a:r>
              <a:rPr lang="fr-FR" sz="1200" dirty="0">
                <a:solidFill>
                  <a:schemeClr val="tx1"/>
                </a:solidFill>
              </a:rPr>
              <a:t>le potentiel éolien à l’échelle d’une </a:t>
            </a:r>
            <a:r>
              <a:rPr lang="fr-FR" sz="1200" dirty="0" smtClean="0">
                <a:solidFill>
                  <a:schemeClr val="tx1"/>
                </a:solidFill>
              </a:rPr>
              <a:t>région</a:t>
            </a:r>
          </a:p>
          <a:p>
            <a:pPr marL="285750" lvl="0" indent="-285750">
              <a:buFont typeface="Arial" panose="020B0604020202020204" pitchFamily="34" charset="0"/>
              <a:buChar char="•"/>
            </a:pPr>
            <a:r>
              <a:rPr lang="fr-FR" sz="1200" dirty="0" smtClean="0">
                <a:solidFill>
                  <a:schemeClr val="tx1"/>
                </a:solidFill>
              </a:rPr>
              <a:t>…</a:t>
            </a:r>
            <a:endParaRPr lang="fr-FR" sz="1200" dirty="0">
              <a:solidFill>
                <a:schemeClr val="tx1"/>
              </a:solidFill>
            </a:endParaRPr>
          </a:p>
          <a:p>
            <a:pPr lvl="0"/>
            <a:r>
              <a:rPr lang="fr-FR" dirty="0">
                <a:solidFill>
                  <a:schemeClr val="bg1">
                    <a:lumMod val="50000"/>
                  </a:schemeClr>
                </a:solidFill>
              </a:rPr>
              <a:t> </a:t>
            </a:r>
            <a:endParaRPr lang="fr-FR" dirty="0">
              <a:solidFill>
                <a:schemeClr val="tx2">
                  <a:lumMod val="60000"/>
                  <a:lumOff val="40000"/>
                </a:schemeClr>
              </a:solidFill>
            </a:endParaRPr>
          </a:p>
          <a:p>
            <a:endParaRPr lang="fr-FR"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14" name="Picture 2" descr="inr_logo_rouge_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oneTexte 14"/>
          <p:cNvSpPr txBox="1"/>
          <p:nvPr/>
        </p:nvSpPr>
        <p:spPr>
          <a:xfrm>
            <a:off x="265617" y="662507"/>
            <a:ext cx="1307481" cy="1077218"/>
          </a:xfrm>
          <a:prstGeom prst="rect">
            <a:avLst/>
          </a:prstGeom>
          <a:noFill/>
        </p:spPr>
        <p:txBody>
          <a:bodyPr wrap="square" rtlCol="0">
            <a:spAutoFit/>
          </a:bodyPr>
          <a:lstStyle/>
          <a:p>
            <a:pPr algn="ctr"/>
            <a:r>
              <a:rPr lang="fr-FR" sz="1600" b="1" dirty="0" smtClean="0">
                <a:solidFill>
                  <a:srgbClr val="076356"/>
                </a:solidFill>
              </a:rPr>
              <a:t>Rendre visible des viviers de données</a:t>
            </a:r>
            <a:endParaRPr lang="fr-FR" sz="1600" b="1" dirty="0">
              <a:solidFill>
                <a:srgbClr val="07635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3" name="Espace réservé du texte 6"/>
          <p:cNvSpPr txBox="1">
            <a:spLocks/>
          </p:cNvSpPr>
          <p:nvPr/>
        </p:nvSpPr>
        <p:spPr>
          <a:xfrm>
            <a:off x="371109" y="1584330"/>
            <a:ext cx="2520000" cy="2574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rgbClr val="076356"/>
                </a:solidFill>
              </a:rPr>
              <a:t>La mise en place d’un socle technique de services et de données</a:t>
            </a:r>
            <a:r>
              <a:rPr lang="fr-FR" dirty="0">
                <a:solidFill>
                  <a:srgbClr val="076356"/>
                </a:solidFill>
              </a:rPr>
              <a:t> pariant sur une certaine généricité pour faciliter le passage à l’échelle. </a:t>
            </a:r>
          </a:p>
          <a:p>
            <a:endParaRPr lang="fr-FR" dirty="0" smtClean="0"/>
          </a:p>
          <a:p>
            <a:r>
              <a:rPr lang="fr-FR" sz="1100" dirty="0" smtClean="0">
                <a:solidFill>
                  <a:srgbClr val="076356"/>
                </a:solidFill>
              </a:rPr>
              <a:t>basé </a:t>
            </a:r>
            <a:r>
              <a:rPr lang="fr-FR" sz="1100" dirty="0">
                <a:solidFill>
                  <a:srgbClr val="076356"/>
                </a:solidFill>
              </a:rPr>
              <a:t>sur </a:t>
            </a:r>
            <a:r>
              <a:rPr lang="fr-FR" sz="1100" b="1" dirty="0">
                <a:solidFill>
                  <a:srgbClr val="076356"/>
                </a:solidFill>
              </a:rPr>
              <a:t>des données et briques technologiques existantes </a:t>
            </a:r>
            <a:r>
              <a:rPr lang="fr-FR" sz="1100" dirty="0">
                <a:solidFill>
                  <a:srgbClr val="076356"/>
                </a:solidFill>
              </a:rPr>
              <a:t>proposées par des acteurs publics ou des industriels</a:t>
            </a:r>
          </a:p>
        </p:txBody>
      </p:sp>
      <p:sp>
        <p:nvSpPr>
          <p:cNvPr id="4" name="Espace réservé du texte 7"/>
          <p:cNvSpPr txBox="1">
            <a:spLocks/>
          </p:cNvSpPr>
          <p:nvPr/>
        </p:nvSpPr>
        <p:spPr>
          <a:xfrm>
            <a:off x="3225702" y="1584330"/>
            <a:ext cx="2520000" cy="2574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rgbClr val="076356"/>
                </a:solidFill>
              </a:rPr>
              <a:t>L’instruction en local de cas d’usage thématiques </a:t>
            </a:r>
            <a:r>
              <a:rPr lang="fr-FR" dirty="0">
                <a:solidFill>
                  <a:srgbClr val="076356"/>
                </a:solidFill>
              </a:rPr>
              <a:t>qui viendra challenger les spécifications du socle technique. </a:t>
            </a:r>
          </a:p>
          <a:p>
            <a:endParaRPr lang="fr-FR" dirty="0" smtClean="0"/>
          </a:p>
          <a:p>
            <a:r>
              <a:rPr lang="fr-FR" sz="1100" dirty="0">
                <a:solidFill>
                  <a:srgbClr val="076356"/>
                </a:solidFill>
              </a:rPr>
              <a:t>Au fil de l’eau, l’ensemble des cas d’usage branchés sur le même socle technique de données et de services pourront être opérés ensemble, et amener progressivement le jumeau vers la capacité d’analyse systémique nécessaire pour relever les défis complexes des transitions écologiques et climatiques.</a:t>
            </a:r>
          </a:p>
          <a:p>
            <a:endParaRPr lang="fr-FR" dirty="0"/>
          </a:p>
        </p:txBody>
      </p:sp>
      <p:sp>
        <p:nvSpPr>
          <p:cNvPr id="5" name="Espace réservé du texte 8"/>
          <p:cNvSpPr txBox="1">
            <a:spLocks/>
          </p:cNvSpPr>
          <p:nvPr/>
        </p:nvSpPr>
        <p:spPr>
          <a:xfrm>
            <a:off x="6365294" y="1584330"/>
            <a:ext cx="2317938" cy="2574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rgbClr val="076356"/>
                </a:solidFill>
              </a:rPr>
              <a:t>Un programme de travail en recherche</a:t>
            </a:r>
            <a:r>
              <a:rPr lang="fr-FR" dirty="0">
                <a:solidFill>
                  <a:srgbClr val="076356"/>
                </a:solidFill>
              </a:rPr>
              <a:t> pour lever les verrous techniques et scientifiques identifiés dès le lancement du projet, </a:t>
            </a:r>
          </a:p>
          <a:p>
            <a:endParaRPr lang="fr-FR" dirty="0">
              <a:solidFill>
                <a:srgbClr val="076356"/>
              </a:solidFill>
            </a:endParaRPr>
          </a:p>
          <a:p>
            <a:r>
              <a:rPr lang="fr-FR" sz="1100" dirty="0">
                <a:solidFill>
                  <a:srgbClr val="076356"/>
                </a:solidFill>
              </a:rPr>
              <a:t>et ceux que l’instruction des cas d’usage </a:t>
            </a:r>
            <a:r>
              <a:rPr lang="fr-FR" sz="1100" dirty="0" smtClean="0">
                <a:solidFill>
                  <a:srgbClr val="076356"/>
                </a:solidFill>
              </a:rPr>
              <a:t>révélera.</a:t>
            </a:r>
            <a:endParaRPr lang="fr-FR" sz="1100" dirty="0">
              <a:solidFill>
                <a:srgbClr val="076356"/>
              </a:solidFill>
            </a:endParaRPr>
          </a:p>
        </p:txBody>
      </p:sp>
      <p:sp>
        <p:nvSpPr>
          <p:cNvPr id="6" name="Ellipse 5"/>
          <p:cNvSpPr/>
          <p:nvPr/>
        </p:nvSpPr>
        <p:spPr>
          <a:xfrm>
            <a:off x="118614" y="1095944"/>
            <a:ext cx="432048" cy="432048"/>
          </a:xfrm>
          <a:prstGeom prst="ellipse">
            <a:avLst/>
          </a:prstGeom>
          <a:solidFill>
            <a:srgbClr val="BCC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1</a:t>
            </a:r>
            <a:endParaRPr lang="fr-FR" dirty="0">
              <a:solidFill>
                <a:schemeClr val="tx1"/>
              </a:solidFill>
            </a:endParaRPr>
          </a:p>
        </p:txBody>
      </p:sp>
      <p:sp>
        <p:nvSpPr>
          <p:cNvPr id="7" name="Ellipse 6"/>
          <p:cNvSpPr/>
          <p:nvPr/>
        </p:nvSpPr>
        <p:spPr>
          <a:xfrm>
            <a:off x="3117550" y="1095944"/>
            <a:ext cx="432048" cy="432048"/>
          </a:xfrm>
          <a:prstGeom prst="ellipse">
            <a:avLst/>
          </a:prstGeom>
          <a:solidFill>
            <a:srgbClr val="BCC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a:t>
            </a:r>
          </a:p>
        </p:txBody>
      </p:sp>
      <p:sp>
        <p:nvSpPr>
          <p:cNvPr id="8" name="Ellipse 7"/>
          <p:cNvSpPr/>
          <p:nvPr/>
        </p:nvSpPr>
        <p:spPr>
          <a:xfrm>
            <a:off x="6257470" y="1095944"/>
            <a:ext cx="397405" cy="432048"/>
          </a:xfrm>
          <a:prstGeom prst="ellipse">
            <a:avLst/>
          </a:prstGeom>
          <a:solidFill>
            <a:srgbClr val="BCC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11"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70;p3"/>
          <p:cNvSpPr txBox="1">
            <a:spLocks/>
          </p:cNvSpPr>
          <p:nvPr/>
        </p:nvSpPr>
        <p:spPr>
          <a:xfrm>
            <a:off x="2900810" y="-80621"/>
            <a:ext cx="4420998" cy="657334"/>
          </a:xfrm>
          <a:prstGeom prst="rect">
            <a:avLst/>
          </a:prstGeom>
          <a:noFill/>
          <a:ln>
            <a:noFill/>
          </a:ln>
        </p:spPr>
        <p:txBody>
          <a:bodyPr spcFirstLastPara="1" wrap="square" lIns="137025" tIns="68500" rIns="137025" bIns="685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buClr>
                <a:srgbClr val="C8D41F"/>
              </a:buClr>
              <a:buSzPts val="5400"/>
            </a:pPr>
            <a:r>
              <a:rPr lang="fr-FR" sz="2500" b="1" dirty="0" smtClean="0">
                <a:solidFill>
                  <a:srgbClr val="C8D41F"/>
                </a:solidFill>
              </a:rPr>
              <a:t>Un projet sur 5 ans</a:t>
            </a:r>
            <a:endParaRPr lang="fr-FR" sz="2500" b="1" dirty="0">
              <a:solidFill>
                <a:srgbClr val="C8D41F"/>
              </a:solidFill>
            </a:endParaRPr>
          </a:p>
        </p:txBody>
      </p:sp>
      <p:sp>
        <p:nvSpPr>
          <p:cNvPr id="13" name="Espace réservé du numéro de diapositive 4"/>
          <p:cNvSpPr>
            <a:spLocks noGrp="1"/>
          </p:cNvSpPr>
          <p:nvPr>
            <p:ph type="sldNum" sz="quarter" idx="12"/>
          </p:nvPr>
        </p:nvSpPr>
        <p:spPr>
          <a:xfrm>
            <a:off x="8472458" y="4663217"/>
            <a:ext cx="548700" cy="393600"/>
          </a:xfrm>
        </p:spPr>
        <p:txBody>
          <a:bodyPr/>
          <a:lstStyle/>
          <a:p>
            <a:fld id="{733122C9-A0B9-462F-8757-0847AD287B63}" type="slidenum">
              <a:rPr lang="fr-FR" smtClean="0"/>
              <a:pPr/>
              <a:t>5</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g252a159a8fd_0_0"/>
          <p:cNvSpPr txBox="1">
            <a:spLocks noGrp="1"/>
          </p:cNvSpPr>
          <p:nvPr>
            <p:ph type="body" idx="1"/>
          </p:nvPr>
        </p:nvSpPr>
        <p:spPr>
          <a:xfrm>
            <a:off x="311700" y="923026"/>
            <a:ext cx="8520600" cy="3645849"/>
          </a:xfrm>
          <a:prstGeom prst="rect">
            <a:avLst/>
          </a:prstGeom>
        </p:spPr>
        <p:txBody>
          <a:bodyPr spcFirstLastPara="1" wrap="square" lIns="91425" tIns="91425" rIns="91425" bIns="91425" anchor="t" anchorCtr="0">
            <a:normAutofit fontScale="92500"/>
          </a:bodyPr>
          <a:lstStyle/>
          <a:p>
            <a:pPr marL="368300" lvl="1" indent="-368300">
              <a:buFont typeface="Arial" panose="020B0604020202020204" pitchFamily="34" charset="0"/>
              <a:buChar char="•"/>
            </a:pPr>
            <a:r>
              <a:rPr lang="fr-FR" b="1" dirty="0">
                <a:solidFill>
                  <a:srgbClr val="076356"/>
                </a:solidFill>
              </a:rPr>
              <a:t>S’appuyer autant que possible sur les ressources existantes (données, technos, communautés)</a:t>
            </a:r>
          </a:p>
          <a:p>
            <a:pPr marL="711200" lvl="2" indent="-171450">
              <a:lnSpc>
                <a:spcPct val="125000"/>
              </a:lnSpc>
              <a:buFont typeface="Arial" panose="020B0604020202020204" pitchFamily="34" charset="0"/>
              <a:buChar char="•"/>
            </a:pPr>
            <a:r>
              <a:rPr lang="fr-FR" sz="1200" dirty="0">
                <a:solidFill>
                  <a:srgbClr val="076356"/>
                </a:solidFill>
                <a:sym typeface="Wingdings" panose="05000000000000000000" pitchFamily="2" charset="2"/>
              </a:rPr>
              <a:t> un consortium aux expertises complémentaires à monter</a:t>
            </a:r>
          </a:p>
          <a:p>
            <a:pPr marL="711200" lvl="2" indent="-171450">
              <a:lnSpc>
                <a:spcPct val="125000"/>
              </a:lnSpc>
              <a:spcAft>
                <a:spcPts val="1000"/>
              </a:spcAft>
              <a:buFont typeface="Arial" panose="020B0604020202020204" pitchFamily="34" charset="0"/>
              <a:buChar char="•"/>
            </a:pPr>
            <a:r>
              <a:rPr lang="fr-FR" sz="1200" dirty="0">
                <a:solidFill>
                  <a:srgbClr val="076356"/>
                </a:solidFill>
                <a:sym typeface="Wingdings" panose="05000000000000000000" pitchFamily="2" charset="2"/>
              </a:rPr>
              <a:t>Jumeau numérique de la France construit sur la </a:t>
            </a:r>
            <a:r>
              <a:rPr lang="fr-FR" sz="1200" dirty="0" err="1" smtClean="0">
                <a:solidFill>
                  <a:srgbClr val="076356"/>
                </a:solidFill>
                <a:sym typeface="Wingdings" panose="05000000000000000000" pitchFamily="2" charset="2"/>
              </a:rPr>
              <a:t>Géoplateforme</a:t>
            </a:r>
            <a:r>
              <a:rPr lang="fr-FR" sz="1200" dirty="0" smtClean="0">
                <a:solidFill>
                  <a:srgbClr val="076356"/>
                </a:solidFill>
                <a:sym typeface="Wingdings" panose="05000000000000000000" pitchFamily="2" charset="2"/>
              </a:rPr>
              <a:t> </a:t>
            </a:r>
            <a:r>
              <a:rPr lang="fr-FR" sz="1200" dirty="0">
                <a:solidFill>
                  <a:srgbClr val="076356"/>
                </a:solidFill>
                <a:sym typeface="Wingdings" panose="05000000000000000000" pitchFamily="2" charset="2"/>
              </a:rPr>
              <a:t>nationale</a:t>
            </a:r>
          </a:p>
          <a:p>
            <a:pPr marL="368300" lvl="1" indent="-368300">
              <a:buFont typeface="Arial" panose="020B0604020202020204" pitchFamily="34" charset="0"/>
              <a:buChar char="•"/>
            </a:pPr>
            <a:r>
              <a:rPr lang="fr-FR" b="1" dirty="0">
                <a:solidFill>
                  <a:srgbClr val="076356"/>
                </a:solidFill>
              </a:rPr>
              <a:t>Articuler le jumeau national aux initiatives locales et thématiques (interopérabilité)</a:t>
            </a:r>
          </a:p>
          <a:p>
            <a:pPr marL="711200" lvl="2" indent="-171450">
              <a:lnSpc>
                <a:spcPct val="135000"/>
              </a:lnSpc>
              <a:spcAft>
                <a:spcPts val="1000"/>
              </a:spcAft>
              <a:buFont typeface="Arial" panose="020B0604020202020204" pitchFamily="34" charset="0"/>
              <a:buChar char="•"/>
            </a:pPr>
            <a:r>
              <a:rPr lang="fr-FR" sz="1200" dirty="0">
                <a:solidFill>
                  <a:srgbClr val="076356"/>
                </a:solidFill>
              </a:rPr>
              <a:t>interconnexion du jumeau avec les grands centres de stockage de la donnée</a:t>
            </a:r>
          </a:p>
          <a:p>
            <a:pPr marL="361950" lvl="1" indent="-361950">
              <a:buFont typeface="Arial" panose="020B0604020202020204" pitchFamily="34" charset="0"/>
              <a:buChar char="•"/>
            </a:pPr>
            <a:r>
              <a:rPr lang="fr-FR" b="1" dirty="0">
                <a:solidFill>
                  <a:srgbClr val="076356"/>
                </a:solidFill>
              </a:rPr>
              <a:t>Partir de cas d’usage et de leurs porteurs</a:t>
            </a:r>
          </a:p>
          <a:p>
            <a:pPr marL="711200" lvl="2" indent="-171450">
              <a:lnSpc>
                <a:spcPct val="125000"/>
              </a:lnSpc>
              <a:spcAft>
                <a:spcPts val="1000"/>
              </a:spcAft>
              <a:buFont typeface="Arial" panose="020B0604020202020204" pitchFamily="34" charset="0"/>
              <a:buChar char="•"/>
            </a:pPr>
            <a:r>
              <a:rPr lang="fr-FR" sz="1200" dirty="0" smtClean="0">
                <a:solidFill>
                  <a:srgbClr val="076356"/>
                </a:solidFill>
              </a:rPr>
              <a:t>appel </a:t>
            </a:r>
            <a:r>
              <a:rPr lang="fr-FR" sz="1200" dirty="0">
                <a:solidFill>
                  <a:srgbClr val="076356"/>
                </a:solidFill>
              </a:rPr>
              <a:t>à communs territoriaux</a:t>
            </a:r>
          </a:p>
          <a:p>
            <a:pPr marL="361950" lvl="1" indent="-361950">
              <a:buFont typeface="Arial" panose="020B0604020202020204" pitchFamily="34" charset="0"/>
              <a:buChar char="•"/>
              <a:tabLst>
                <a:tab pos="361950" algn="l"/>
              </a:tabLst>
            </a:pPr>
            <a:r>
              <a:rPr lang="fr-FR" b="1" dirty="0" smtClean="0">
                <a:solidFill>
                  <a:srgbClr val="076356"/>
                </a:solidFill>
              </a:rPr>
              <a:t>Co-construire </a:t>
            </a:r>
            <a:r>
              <a:rPr lang="fr-FR" b="1" dirty="0">
                <a:solidFill>
                  <a:srgbClr val="076356"/>
                </a:solidFill>
              </a:rPr>
              <a:t>un outil aussi ouvert et transparent que possible</a:t>
            </a:r>
          </a:p>
          <a:p>
            <a:pPr marL="711200" lvl="2" indent="-171450">
              <a:lnSpc>
                <a:spcPct val="125000"/>
              </a:lnSpc>
              <a:buFont typeface="Arial" panose="020B0604020202020204" pitchFamily="34" charset="0"/>
              <a:buChar char="•"/>
            </a:pPr>
            <a:r>
              <a:rPr lang="fr-FR" sz="1200" dirty="0">
                <a:solidFill>
                  <a:srgbClr val="076356"/>
                </a:solidFill>
                <a:sym typeface="Wingdings" panose="05000000000000000000" pitchFamily="2" charset="2"/>
              </a:rPr>
              <a:t> un consortium aux expertises complémentaires à monter</a:t>
            </a:r>
          </a:p>
          <a:p>
            <a:pPr marL="711200" lvl="2" indent="-171450">
              <a:lnSpc>
                <a:spcPct val="125000"/>
              </a:lnSpc>
              <a:buFont typeface="Arial" panose="020B0604020202020204" pitchFamily="34" charset="0"/>
              <a:buChar char="•"/>
            </a:pPr>
            <a:r>
              <a:rPr lang="fr-FR" sz="1200" dirty="0">
                <a:solidFill>
                  <a:srgbClr val="076356"/>
                </a:solidFill>
                <a:sym typeface="Wingdings" panose="05000000000000000000" pitchFamily="2" charset="2"/>
              </a:rPr>
              <a:t>Ouverture, modularité, transparence, traçabilité, sécurité, évolutivité, frugalité</a:t>
            </a:r>
          </a:p>
          <a:p>
            <a:pPr marL="711200" lvl="2" indent="-171450">
              <a:lnSpc>
                <a:spcPct val="125000"/>
              </a:lnSpc>
              <a:buFont typeface="Arial" panose="020B0604020202020204" pitchFamily="34" charset="0"/>
              <a:buChar char="•"/>
            </a:pPr>
            <a:r>
              <a:rPr lang="fr-FR" sz="1200" dirty="0">
                <a:solidFill>
                  <a:srgbClr val="076356"/>
                </a:solidFill>
                <a:sym typeface="Wingdings" panose="05000000000000000000" pitchFamily="2" charset="2"/>
              </a:rPr>
              <a:t>FAIR</a:t>
            </a:r>
          </a:p>
          <a:p>
            <a:pPr marL="711200" lvl="2" indent="-171450">
              <a:lnSpc>
                <a:spcPct val="125000"/>
              </a:lnSpc>
              <a:spcAft>
                <a:spcPts val="1000"/>
              </a:spcAft>
              <a:buFont typeface="Arial" panose="020B0604020202020204" pitchFamily="34" charset="0"/>
              <a:buChar char="•"/>
            </a:pPr>
            <a:r>
              <a:rPr lang="fr-FR" sz="1200" dirty="0">
                <a:solidFill>
                  <a:srgbClr val="076356"/>
                </a:solidFill>
                <a:sym typeface="Wingdings" panose="05000000000000000000" pitchFamily="2" charset="2"/>
              </a:rPr>
              <a:t>Rigueur scientifique</a:t>
            </a:r>
          </a:p>
          <a:p>
            <a:pPr marL="361950" lvl="1" indent="-361950">
              <a:buFont typeface="Arial" panose="020B0604020202020204" pitchFamily="34" charset="0"/>
              <a:buChar char="•"/>
              <a:tabLst>
                <a:tab pos="361950" algn="l"/>
              </a:tabLst>
            </a:pPr>
            <a:r>
              <a:rPr lang="fr-FR" b="1" dirty="0">
                <a:solidFill>
                  <a:srgbClr val="076356"/>
                </a:solidFill>
              </a:rPr>
              <a:t>Faire en sorte que d’autres puissent s’en saisir, construire dessus</a:t>
            </a:r>
          </a:p>
          <a:p>
            <a:pPr marL="450850" lvl="1" indent="-368300"/>
            <a:endParaRPr lang="fr-FR" dirty="0">
              <a:solidFill>
                <a:srgbClr val="076356"/>
              </a:solidFill>
            </a:endParaRPr>
          </a:p>
          <a:p>
            <a:pPr marL="0" lvl="0" indent="0" algn="l" rtl="0">
              <a:spcBef>
                <a:spcPts val="0"/>
              </a:spcBef>
              <a:spcAft>
                <a:spcPts val="0"/>
              </a:spcAft>
              <a:buNone/>
            </a:pPr>
            <a:endParaRPr sz="1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6"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70;p3"/>
          <p:cNvSpPr txBox="1">
            <a:spLocks/>
          </p:cNvSpPr>
          <p:nvPr/>
        </p:nvSpPr>
        <p:spPr>
          <a:xfrm>
            <a:off x="4546121" y="-69008"/>
            <a:ext cx="1713356" cy="657334"/>
          </a:xfrm>
          <a:prstGeom prst="rect">
            <a:avLst/>
          </a:prstGeom>
          <a:noFill/>
          <a:ln>
            <a:noFill/>
          </a:ln>
        </p:spPr>
        <p:txBody>
          <a:bodyPr spcFirstLastPara="1" wrap="square" lIns="137025" tIns="68500" rIns="137025" bIns="685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buClr>
                <a:srgbClr val="C8D41F"/>
              </a:buClr>
              <a:buSzPts val="5400"/>
            </a:pPr>
            <a:r>
              <a:rPr lang="fr-FR" sz="2500" b="1" dirty="0" smtClean="0">
                <a:solidFill>
                  <a:srgbClr val="C8D41F"/>
                </a:solidFill>
              </a:rPr>
              <a:t>Valeurs</a:t>
            </a:r>
            <a:endParaRPr lang="fr-FR" sz="2500" b="1" dirty="0">
              <a:solidFill>
                <a:srgbClr val="C8D41F"/>
              </a:solidFill>
            </a:endParaRPr>
          </a:p>
        </p:txBody>
      </p:sp>
      <p:sp>
        <p:nvSpPr>
          <p:cNvPr id="8" name="Espace réservé du numéro de diapositive 4"/>
          <p:cNvSpPr>
            <a:spLocks noGrp="1"/>
          </p:cNvSpPr>
          <p:nvPr>
            <p:ph type="sldNum" sz="quarter" idx="12"/>
          </p:nvPr>
        </p:nvSpPr>
        <p:spPr>
          <a:xfrm>
            <a:off x="8472458" y="4663217"/>
            <a:ext cx="548700" cy="393600"/>
          </a:xfrm>
        </p:spPr>
        <p:txBody>
          <a:bodyPr/>
          <a:lstStyle/>
          <a:p>
            <a:fld id="{733122C9-A0B9-462F-8757-0847AD287B63}" type="slidenum">
              <a:rPr lang="fr-FR" smtClean="0"/>
              <a:pPr/>
              <a:t>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724394" y="926275"/>
            <a:ext cx="8098967" cy="2980707"/>
            <a:chOff x="724394" y="926275"/>
            <a:chExt cx="8098967" cy="2980707"/>
          </a:xfrm>
        </p:grpSpPr>
        <p:sp>
          <p:nvSpPr>
            <p:cNvPr id="15" name="Rectangle 14"/>
            <p:cNvSpPr/>
            <p:nvPr/>
          </p:nvSpPr>
          <p:spPr>
            <a:xfrm>
              <a:off x="729338" y="3665516"/>
              <a:ext cx="8094023" cy="2414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24394" y="3392384"/>
              <a:ext cx="5274622" cy="2493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24394" y="2408711"/>
              <a:ext cx="4858984" cy="2493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24394" y="1904007"/>
              <a:ext cx="7442207" cy="2493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24394" y="1411183"/>
              <a:ext cx="4999512" cy="2493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724394" y="926275"/>
              <a:ext cx="4061361" cy="2493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2"/>
          <p:cNvSpPr>
            <a:spLocks noGrp="1"/>
          </p:cNvSpPr>
          <p:nvPr>
            <p:ph type="body" idx="1"/>
          </p:nvPr>
        </p:nvSpPr>
        <p:spPr>
          <a:xfrm>
            <a:off x="421049" y="582375"/>
            <a:ext cx="8520600" cy="4175185"/>
          </a:xfrm>
        </p:spPr>
        <p:txBody>
          <a:bodyPr>
            <a:normAutofit fontScale="92500"/>
          </a:bodyPr>
          <a:lstStyle/>
          <a:p>
            <a:pPr lvl="0">
              <a:buFont typeface="Arial" panose="020B0604020202020204" pitchFamily="34" charset="0"/>
              <a:buChar char="•"/>
            </a:pPr>
            <a:r>
              <a:rPr lang="fr-FR" sz="1500" dirty="0" smtClean="0"/>
              <a:t>…</a:t>
            </a:r>
          </a:p>
          <a:p>
            <a:pPr lvl="0">
              <a:buFont typeface="Arial" panose="020B0604020202020204" pitchFamily="34" charset="0"/>
              <a:buChar char="•"/>
            </a:pPr>
            <a:r>
              <a:rPr lang="fr-FR" sz="1500" dirty="0" smtClean="0"/>
              <a:t>les </a:t>
            </a:r>
            <a:r>
              <a:rPr lang="fr-FR" sz="1500" b="1" dirty="0" smtClean="0"/>
              <a:t>données sont fraîches, </a:t>
            </a:r>
            <a:r>
              <a:rPr lang="fr-FR" sz="1500" b="1" dirty="0"/>
              <a:t>complètes, fiables </a:t>
            </a:r>
            <a:r>
              <a:rPr lang="fr-FR" sz="1500" dirty="0"/>
              <a:t>; l’intégration de nouvelles données est </a:t>
            </a:r>
            <a:r>
              <a:rPr lang="fr-FR" sz="1500" dirty="0" smtClean="0"/>
              <a:t>simple ;</a:t>
            </a:r>
            <a:endParaRPr lang="fr-FR" sz="1500" dirty="0"/>
          </a:p>
          <a:p>
            <a:pPr lvl="0">
              <a:buFont typeface="Arial" panose="020B0604020202020204" pitchFamily="34" charset="0"/>
              <a:buChar char="•"/>
            </a:pPr>
            <a:r>
              <a:rPr lang="fr-FR" sz="1500" dirty="0"/>
              <a:t>le </a:t>
            </a:r>
            <a:r>
              <a:rPr lang="fr-FR" sz="1500" b="1" dirty="0"/>
              <a:t>statut</a:t>
            </a:r>
            <a:r>
              <a:rPr lang="fr-FR" sz="1500" dirty="0"/>
              <a:t> des données est bien </a:t>
            </a:r>
            <a:r>
              <a:rPr lang="fr-FR" sz="1500" dirty="0" smtClean="0"/>
              <a:t>géré</a:t>
            </a:r>
            <a:r>
              <a:rPr lang="fr-FR" sz="1500" dirty="0"/>
              <a:t> </a:t>
            </a:r>
            <a:r>
              <a:rPr lang="fr-FR" sz="1500" dirty="0" smtClean="0"/>
              <a:t>;</a:t>
            </a:r>
            <a:endParaRPr lang="fr-FR" sz="1500" dirty="0"/>
          </a:p>
          <a:p>
            <a:pPr lvl="0">
              <a:buFont typeface="Arial" panose="020B0604020202020204" pitchFamily="34" charset="0"/>
              <a:buChar char="•"/>
            </a:pPr>
            <a:r>
              <a:rPr lang="fr-FR" sz="1500" dirty="0"/>
              <a:t>les services sont </a:t>
            </a:r>
            <a:r>
              <a:rPr lang="fr-FR" sz="1500" b="1" dirty="0"/>
              <a:t>intuitifs, efficaces</a:t>
            </a:r>
            <a:r>
              <a:rPr lang="fr-FR" sz="1500" dirty="0"/>
              <a:t>, la navigation est </a:t>
            </a:r>
            <a:r>
              <a:rPr lang="fr-FR" sz="1500" dirty="0" smtClean="0"/>
              <a:t>fluide ;</a:t>
            </a:r>
            <a:endParaRPr lang="fr-FR" sz="1500" dirty="0"/>
          </a:p>
          <a:p>
            <a:pPr lvl="0">
              <a:buFont typeface="Arial" panose="020B0604020202020204" pitchFamily="34" charset="0"/>
              <a:buChar char="•"/>
            </a:pPr>
            <a:r>
              <a:rPr lang="fr-FR" sz="1500" dirty="0"/>
              <a:t>les </a:t>
            </a:r>
            <a:r>
              <a:rPr lang="fr-FR" sz="1500" b="1" dirty="0"/>
              <a:t>représentations</a:t>
            </a:r>
            <a:r>
              <a:rPr lang="fr-FR" sz="1500" dirty="0"/>
              <a:t> sont </a:t>
            </a:r>
            <a:r>
              <a:rPr lang="fr-FR" sz="1500" b="1" dirty="0"/>
              <a:t>fiables</a:t>
            </a:r>
            <a:r>
              <a:rPr lang="fr-FR" sz="1500" dirty="0"/>
              <a:t>, convaincantes, </a:t>
            </a:r>
            <a:r>
              <a:rPr lang="fr-FR" sz="1500" b="1" dirty="0"/>
              <a:t>adaptées aux </a:t>
            </a:r>
            <a:r>
              <a:rPr lang="fr-FR" sz="1500" b="1" dirty="0" smtClean="0"/>
              <a:t>besoins </a:t>
            </a:r>
            <a:r>
              <a:rPr lang="fr-FR" sz="1500" dirty="0" smtClean="0"/>
              <a:t>;</a:t>
            </a:r>
            <a:endParaRPr lang="fr-FR" sz="1500" dirty="0"/>
          </a:p>
          <a:p>
            <a:pPr lvl="0">
              <a:buFont typeface="Arial" panose="020B0604020202020204" pitchFamily="34" charset="0"/>
              <a:buChar char="•"/>
            </a:pPr>
            <a:r>
              <a:rPr lang="fr-FR" sz="1500" dirty="0"/>
              <a:t>des </a:t>
            </a:r>
            <a:r>
              <a:rPr lang="fr-FR" sz="1500" b="1" dirty="0"/>
              <a:t>modèles de simulations documentés sont implémentés et facilement accessibles </a:t>
            </a:r>
            <a:r>
              <a:rPr lang="fr-FR" sz="1500" dirty="0"/>
              <a:t>; d’autres, hors de l’outil, sont facilement actionnables via des </a:t>
            </a:r>
            <a:r>
              <a:rPr lang="fr-FR" sz="1500" dirty="0" smtClean="0"/>
              <a:t>API ;</a:t>
            </a:r>
            <a:endParaRPr lang="fr-FR" sz="1500" dirty="0"/>
          </a:p>
          <a:p>
            <a:pPr lvl="0">
              <a:buFont typeface="Arial" panose="020B0604020202020204" pitchFamily="34" charset="0"/>
              <a:buChar char="•"/>
            </a:pPr>
            <a:r>
              <a:rPr lang="fr-FR" sz="1500" dirty="0"/>
              <a:t>le </a:t>
            </a:r>
            <a:r>
              <a:rPr lang="fr-FR" sz="1500" b="1" dirty="0"/>
              <a:t>branchement de nouveaux services avals est simple </a:t>
            </a:r>
            <a:r>
              <a:rPr lang="fr-FR" sz="1500" dirty="0" smtClean="0"/>
              <a:t>;</a:t>
            </a:r>
            <a:endParaRPr lang="fr-FR" sz="1500" dirty="0"/>
          </a:p>
          <a:p>
            <a:pPr lvl="0">
              <a:buFont typeface="Arial" panose="020B0604020202020204" pitchFamily="34" charset="0"/>
              <a:buChar char="•"/>
            </a:pPr>
            <a:r>
              <a:rPr lang="fr-FR" sz="1500" dirty="0"/>
              <a:t>le jumeau est aussi </a:t>
            </a:r>
            <a:r>
              <a:rPr lang="fr-FR" sz="1500" b="1" dirty="0"/>
              <a:t>ouvert</a:t>
            </a:r>
            <a:r>
              <a:rPr lang="fr-FR" sz="1500" dirty="0"/>
              <a:t> et </a:t>
            </a:r>
            <a:r>
              <a:rPr lang="fr-FR" sz="1500" b="1" dirty="0"/>
              <a:t>transparent</a:t>
            </a:r>
            <a:r>
              <a:rPr lang="fr-FR" sz="1500" dirty="0"/>
              <a:t> que possible, aussi fermé que </a:t>
            </a:r>
            <a:r>
              <a:rPr lang="fr-FR" sz="1500" dirty="0" smtClean="0"/>
              <a:t>nécessaire ;</a:t>
            </a:r>
            <a:endParaRPr lang="fr-FR" sz="1500" dirty="0"/>
          </a:p>
          <a:p>
            <a:pPr lvl="0">
              <a:buFont typeface="Arial" panose="020B0604020202020204" pitchFamily="34" charset="0"/>
              <a:buChar char="•"/>
            </a:pPr>
            <a:r>
              <a:rPr lang="fr-FR" sz="1500" dirty="0"/>
              <a:t>le jumeau permet à des tiers de s’en saisir, de construire </a:t>
            </a:r>
            <a:r>
              <a:rPr lang="fr-FR" sz="1500" dirty="0" smtClean="0"/>
              <a:t>dessus ;</a:t>
            </a:r>
            <a:endParaRPr lang="fr-FR" sz="1500" dirty="0"/>
          </a:p>
          <a:p>
            <a:pPr lvl="0">
              <a:buFont typeface="Arial" panose="020B0604020202020204" pitchFamily="34" charset="0"/>
              <a:buChar char="•"/>
            </a:pPr>
            <a:r>
              <a:rPr lang="fr-FR" sz="1500" dirty="0"/>
              <a:t>un </a:t>
            </a:r>
            <a:r>
              <a:rPr lang="fr-FR" sz="1500" b="1" dirty="0"/>
              <a:t>service d’assistance </a:t>
            </a:r>
            <a:r>
              <a:rPr lang="fr-FR" sz="1500" dirty="0"/>
              <a:t>est </a:t>
            </a:r>
            <a:r>
              <a:rPr lang="fr-FR" sz="1500" dirty="0" smtClean="0"/>
              <a:t>accessible ;</a:t>
            </a:r>
            <a:endParaRPr lang="fr-FR" sz="1500" dirty="0"/>
          </a:p>
          <a:p>
            <a:pPr lvl="0">
              <a:buFont typeface="Arial" panose="020B0604020202020204" pitchFamily="34" charset="0"/>
              <a:buChar char="•"/>
            </a:pPr>
            <a:r>
              <a:rPr lang="fr-FR" sz="1500" dirty="0"/>
              <a:t>le jumeau est adopté par les services de l’Etat et les collectivités ; </a:t>
            </a:r>
            <a:endParaRPr lang="fr-FR" sz="1500" dirty="0" smtClean="0"/>
          </a:p>
          <a:p>
            <a:pPr lvl="0">
              <a:buFont typeface="Arial" panose="020B0604020202020204" pitchFamily="34" charset="0"/>
              <a:buChar char="•"/>
            </a:pPr>
            <a:r>
              <a:rPr lang="fr-FR" sz="1500" dirty="0" smtClean="0"/>
              <a:t>la </a:t>
            </a:r>
            <a:r>
              <a:rPr lang="fr-FR" sz="1500" dirty="0"/>
              <a:t>communauté scientifique utilise le jumeau en </a:t>
            </a:r>
            <a:r>
              <a:rPr lang="fr-FR" sz="1500" b="1" dirty="0"/>
              <a:t>confiance</a:t>
            </a:r>
            <a:r>
              <a:rPr lang="fr-FR" sz="1500" dirty="0"/>
              <a:t>, et le préfère à </a:t>
            </a:r>
            <a:r>
              <a:rPr lang="fr-FR" sz="1500" i="1" dirty="0"/>
              <a:t>Google </a:t>
            </a:r>
            <a:r>
              <a:rPr lang="fr-FR" sz="1500" i="1" dirty="0" err="1"/>
              <a:t>Earth</a:t>
            </a:r>
            <a:r>
              <a:rPr lang="fr-FR" sz="1500" i="1" dirty="0"/>
              <a:t> </a:t>
            </a:r>
            <a:r>
              <a:rPr lang="fr-FR" sz="1500" i="1" dirty="0" err="1" smtClean="0"/>
              <a:t>Engine</a:t>
            </a:r>
            <a:r>
              <a:rPr lang="fr-FR" sz="1500" i="1" dirty="0" smtClean="0"/>
              <a:t> ;</a:t>
            </a:r>
            <a:endParaRPr lang="fr-FR" sz="1500" dirty="0"/>
          </a:p>
          <a:p>
            <a:pPr lvl="0">
              <a:buFont typeface="Arial" panose="020B0604020202020204" pitchFamily="34" charset="0"/>
              <a:buChar char="•"/>
            </a:pPr>
            <a:r>
              <a:rPr lang="fr-FR" sz="1500" dirty="0"/>
              <a:t>les entreprises françaises et européennes ayant bénéficié des mécanismes de transfert des résultats de la recherche sont à la pointe de la technologie sur des segments du jumeau numérique</a:t>
            </a:r>
            <a:r>
              <a:rPr lang="fr-FR" sz="1500" dirty="0" smtClean="0"/>
              <a:t>.</a:t>
            </a:r>
          </a:p>
          <a:p>
            <a:pPr lvl="0">
              <a:buFont typeface="Arial" panose="020B0604020202020204" pitchFamily="34" charset="0"/>
              <a:buChar char="•"/>
            </a:pPr>
            <a:r>
              <a:rPr lang="fr-FR" sz="1500" dirty="0" smtClean="0"/>
              <a:t>…</a:t>
            </a:r>
            <a:endParaRPr lang="fr-FR" sz="1500" dirty="0"/>
          </a:p>
          <a:p>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7" name="Picture 2" descr="inr_logo_rouge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numéro de diapositive 4"/>
          <p:cNvSpPr>
            <a:spLocks noGrp="1"/>
          </p:cNvSpPr>
          <p:nvPr>
            <p:ph type="sldNum" sz="quarter" idx="12"/>
          </p:nvPr>
        </p:nvSpPr>
        <p:spPr>
          <a:xfrm>
            <a:off x="8472458" y="4663217"/>
            <a:ext cx="548700" cy="393600"/>
          </a:xfrm>
        </p:spPr>
        <p:txBody>
          <a:bodyPr/>
          <a:lstStyle/>
          <a:p>
            <a:fld id="{733122C9-A0B9-462F-8757-0847AD287B63}" type="slidenum">
              <a:rPr lang="fr-FR" smtClean="0"/>
              <a:pPr/>
              <a:t>7</a:t>
            </a:fld>
            <a:endParaRPr lang="fr-FR" dirty="0"/>
          </a:p>
        </p:txBody>
      </p:sp>
      <p:sp>
        <p:nvSpPr>
          <p:cNvPr id="10" name="Titre 1"/>
          <p:cNvSpPr>
            <a:spLocks noGrp="1"/>
          </p:cNvSpPr>
          <p:nvPr>
            <p:ph type="title"/>
          </p:nvPr>
        </p:nvSpPr>
        <p:spPr>
          <a:xfrm>
            <a:off x="3900881" y="-47769"/>
            <a:ext cx="3306276" cy="591630"/>
          </a:xfrm>
        </p:spPr>
        <p:txBody>
          <a:bodyPr>
            <a:normAutofit fontScale="90000"/>
          </a:bodyPr>
          <a:lstStyle/>
          <a:p>
            <a:pPr algn="ctr"/>
            <a:r>
              <a:rPr lang="fr-FR" b="1" dirty="0">
                <a:solidFill>
                  <a:srgbClr val="C8D41F"/>
                </a:solidFill>
              </a:rPr>
              <a:t>Défis</a:t>
            </a:r>
          </a:p>
        </p:txBody>
      </p:sp>
    </p:spTree>
    <p:extLst>
      <p:ext uri="{BB962C8B-B14F-4D97-AF65-F5344CB8AC3E}">
        <p14:creationId xmlns:p14="http://schemas.microsoft.com/office/powerpoint/2010/main" val="5525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00881" y="-47769"/>
            <a:ext cx="3306276" cy="591630"/>
          </a:xfrm>
        </p:spPr>
        <p:txBody>
          <a:bodyPr>
            <a:normAutofit fontScale="90000"/>
          </a:bodyPr>
          <a:lstStyle/>
          <a:p>
            <a:pPr algn="ctr"/>
            <a:r>
              <a:rPr lang="fr-FR" b="1" dirty="0">
                <a:solidFill>
                  <a:srgbClr val="C8D41F"/>
                </a:solidFill>
              </a:rPr>
              <a:t>Défis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dirty="0"/>
          </a:p>
        </p:txBody>
      </p:sp>
      <p:sp>
        <p:nvSpPr>
          <p:cNvPr id="7" name="Espace réservé du texte 6"/>
          <p:cNvSpPr>
            <a:spLocks noGrp="1"/>
          </p:cNvSpPr>
          <p:nvPr>
            <p:ph type="body" sz="quarter" idx="14"/>
          </p:nvPr>
        </p:nvSpPr>
        <p:spPr>
          <a:xfrm>
            <a:off x="204902" y="806894"/>
            <a:ext cx="7888718" cy="3494434"/>
          </a:xfrm>
        </p:spPr>
        <p:txBody>
          <a:bodyPr>
            <a:normAutofit lnSpcReduction="10000"/>
          </a:bodyPr>
          <a:lstStyle/>
          <a:p>
            <a:pPr marL="180000" lvl="1" indent="0">
              <a:buNone/>
            </a:pPr>
            <a:r>
              <a:rPr lang="fr-FR" dirty="0">
                <a:solidFill>
                  <a:srgbClr val="076356"/>
                </a:solidFill>
                <a:latin typeface="72 Black" panose="020B0A04030603020204" pitchFamily="34" charset="0"/>
                <a:cs typeface="72 Black" panose="020B0A04030603020204" pitchFamily="34" charset="0"/>
              </a:rPr>
              <a:t>Défis techniques et </a:t>
            </a:r>
            <a:r>
              <a:rPr lang="fr-FR" dirty="0" smtClean="0">
                <a:solidFill>
                  <a:srgbClr val="076356"/>
                </a:solidFill>
                <a:latin typeface="72 Black" panose="020B0A04030603020204" pitchFamily="34" charset="0"/>
                <a:cs typeface="72 Black" panose="020B0A04030603020204" pitchFamily="34" charset="0"/>
              </a:rPr>
              <a:t>scientifiques</a:t>
            </a:r>
            <a:endParaRPr lang="fr-FR" dirty="0">
              <a:solidFill>
                <a:srgbClr val="076356"/>
              </a:solidFill>
              <a:latin typeface="72 Black" panose="020B0A04030603020204" pitchFamily="34" charset="0"/>
              <a:cs typeface="72 Black" panose="020B0A04030603020204" pitchFamily="34" charset="0"/>
            </a:endParaRPr>
          </a:p>
          <a:p>
            <a:pPr marL="703262" lvl="2" indent="-342900">
              <a:buFont typeface="Arial" panose="020B0604020202020204" pitchFamily="34" charset="0"/>
              <a:buChar char="•"/>
            </a:pPr>
            <a:r>
              <a:rPr lang="fr-FR" sz="1400" dirty="0"/>
              <a:t>Spécification de la </a:t>
            </a:r>
            <a:r>
              <a:rPr lang="fr-FR" sz="1400" dirty="0" smtClean="0"/>
              <a:t>réplique 3D</a:t>
            </a:r>
            <a:endParaRPr lang="fr-FR" sz="1400" dirty="0"/>
          </a:p>
          <a:p>
            <a:pPr marL="703262" lvl="2" indent="-342900">
              <a:buFont typeface="Arial" panose="020B0604020202020204" pitchFamily="34" charset="0"/>
              <a:buChar char="•"/>
            </a:pPr>
            <a:r>
              <a:rPr lang="fr-FR" sz="1400" dirty="0"/>
              <a:t>Production de la </a:t>
            </a:r>
            <a:r>
              <a:rPr lang="fr-FR" sz="1400" dirty="0" smtClean="0"/>
              <a:t>réplique </a:t>
            </a:r>
            <a:r>
              <a:rPr lang="fr-FR" sz="1400" dirty="0"/>
              <a:t>3D</a:t>
            </a:r>
          </a:p>
          <a:p>
            <a:pPr marL="703262" lvl="2" indent="-342900">
              <a:buFont typeface="Arial" panose="020B0604020202020204" pitchFamily="34" charset="0"/>
              <a:buChar char="•"/>
            </a:pPr>
            <a:r>
              <a:rPr lang="fr-FR" sz="1400" dirty="0"/>
              <a:t>Mise à jour de la </a:t>
            </a:r>
            <a:r>
              <a:rPr lang="fr-FR" sz="1400" dirty="0" smtClean="0"/>
              <a:t>réplique </a:t>
            </a:r>
            <a:r>
              <a:rPr lang="fr-FR" sz="1400" dirty="0"/>
              <a:t>3D</a:t>
            </a:r>
          </a:p>
          <a:p>
            <a:pPr marL="703262" lvl="2" indent="-342900">
              <a:buFont typeface="Arial" panose="020B0604020202020204" pitchFamily="34" charset="0"/>
              <a:buChar char="•"/>
            </a:pPr>
            <a:r>
              <a:rPr lang="fr-FR" sz="1400" dirty="0" smtClean="0"/>
              <a:t>Intégration </a:t>
            </a:r>
            <a:r>
              <a:rPr lang="fr-FR" sz="1400" dirty="0"/>
              <a:t>de nouvelles données </a:t>
            </a:r>
            <a:r>
              <a:rPr lang="fr-FR" sz="1400" dirty="0" smtClean="0"/>
              <a:t>et connexion </a:t>
            </a:r>
            <a:r>
              <a:rPr lang="fr-FR" sz="1400" dirty="0"/>
              <a:t>avec des </a:t>
            </a:r>
            <a:r>
              <a:rPr lang="fr-FR" dirty="0" smtClean="0"/>
              <a:t>SI</a:t>
            </a:r>
            <a:r>
              <a:rPr lang="fr-FR" sz="1400" dirty="0" smtClean="0"/>
              <a:t>/jumeaux </a:t>
            </a:r>
            <a:r>
              <a:rPr lang="fr-FR" sz="1400" dirty="0"/>
              <a:t>existants</a:t>
            </a:r>
          </a:p>
          <a:p>
            <a:pPr marL="703262" lvl="2" indent="-342900">
              <a:buFont typeface="Arial" panose="020B0604020202020204" pitchFamily="34" charset="0"/>
              <a:buChar char="•"/>
            </a:pPr>
            <a:r>
              <a:rPr lang="fr-FR" sz="1400" dirty="0"/>
              <a:t>Plateforme en ligne : visu /</a:t>
            </a:r>
            <a:r>
              <a:rPr lang="fr-FR" sz="1400" dirty="0" smtClean="0"/>
              <a:t>interaction/augmentation</a:t>
            </a:r>
            <a:endParaRPr lang="fr-FR" sz="1400" dirty="0"/>
          </a:p>
          <a:p>
            <a:pPr marL="703262" lvl="2" indent="-342900">
              <a:buFont typeface="Arial" panose="020B0604020202020204" pitchFamily="34" charset="0"/>
              <a:buChar char="•"/>
            </a:pPr>
            <a:r>
              <a:rPr lang="fr-FR" sz="1400" dirty="0" smtClean="0"/>
              <a:t>Simulation</a:t>
            </a:r>
            <a:endParaRPr lang="fr-FR" sz="1400" dirty="0"/>
          </a:p>
          <a:p>
            <a:pPr marL="180000" lvl="1" indent="0">
              <a:buNone/>
            </a:pPr>
            <a:endParaRPr lang="fr-FR" dirty="0" smtClean="0">
              <a:solidFill>
                <a:srgbClr val="076356"/>
              </a:solidFill>
            </a:endParaRPr>
          </a:p>
          <a:p>
            <a:pPr marL="180000" lvl="1" indent="0">
              <a:buNone/>
            </a:pPr>
            <a:r>
              <a:rPr lang="fr-FR" dirty="0" smtClean="0">
                <a:solidFill>
                  <a:srgbClr val="076356"/>
                </a:solidFill>
                <a:latin typeface="72 Black" panose="020B0A04030603020204" pitchFamily="34" charset="0"/>
                <a:cs typeface="72 Black" panose="020B0A04030603020204" pitchFamily="34" charset="0"/>
              </a:rPr>
              <a:t>Autres </a:t>
            </a:r>
            <a:r>
              <a:rPr lang="fr-FR" dirty="0">
                <a:solidFill>
                  <a:srgbClr val="076356"/>
                </a:solidFill>
                <a:latin typeface="72 Black" panose="020B0A04030603020204" pitchFamily="34" charset="0"/>
                <a:cs typeface="72 Black" panose="020B0A04030603020204" pitchFamily="34" charset="0"/>
              </a:rPr>
              <a:t>défis</a:t>
            </a:r>
          </a:p>
          <a:p>
            <a:pPr marL="646112" lvl="2" indent="-285750">
              <a:buFont typeface="Arial" panose="020B0604020202020204" pitchFamily="34" charset="0"/>
              <a:buChar char="•"/>
            </a:pPr>
            <a:r>
              <a:rPr lang="fr-FR" sz="1400" dirty="0"/>
              <a:t>Définir et mettre en place une </a:t>
            </a:r>
            <a:r>
              <a:rPr lang="fr-FR" sz="1400" b="1" dirty="0"/>
              <a:t>gouvernance qui inspire confiance </a:t>
            </a:r>
            <a:r>
              <a:rPr lang="fr-FR" sz="1400" dirty="0"/>
              <a:t>et qui permette l’entretien de données de référence pour </a:t>
            </a:r>
            <a:r>
              <a:rPr lang="fr-FR" sz="1400" b="1" dirty="0"/>
              <a:t>des décisions opposables</a:t>
            </a:r>
          </a:p>
          <a:p>
            <a:pPr marL="646112" lvl="2" indent="-285750">
              <a:buFont typeface="Arial" panose="020B0604020202020204" pitchFamily="34" charset="0"/>
              <a:buChar char="•"/>
            </a:pPr>
            <a:r>
              <a:rPr lang="fr-FR" sz="1400" dirty="0"/>
              <a:t>Intégrer les avancées de la R&amp;D au fil de l’eau dans le jumeau </a:t>
            </a:r>
            <a:r>
              <a:rPr lang="fr-FR" sz="1400" dirty="0" smtClean="0"/>
              <a:t>opérationnel</a:t>
            </a:r>
          </a:p>
          <a:p>
            <a:pPr marL="646112" lvl="2" indent="-285750">
              <a:buFont typeface="Arial" panose="020B0604020202020204" pitchFamily="34" charset="0"/>
              <a:buChar char="•"/>
            </a:pPr>
            <a:r>
              <a:rPr lang="fr-FR" sz="1400" dirty="0" smtClean="0"/>
              <a:t>Contrôler l’empreinte environnementale du jumeau numérique France entière</a:t>
            </a:r>
          </a:p>
          <a:p>
            <a:pPr marL="646112" lvl="2" indent="-285750">
              <a:buFont typeface="Arial" panose="020B0604020202020204" pitchFamily="34" charset="0"/>
              <a:buChar char="•"/>
            </a:pPr>
            <a:r>
              <a:rPr lang="fr-FR" sz="1400" dirty="0" smtClean="0"/>
              <a:t>Permettre à des utilisateurs non-experts de se saisir de l’outil</a:t>
            </a:r>
          </a:p>
          <a:p>
            <a:pPr marL="628650" lvl="2" indent="-268288"/>
            <a:endParaRPr lang="fr-FR" sz="1400" dirty="0" smtClean="0"/>
          </a:p>
          <a:p>
            <a:pPr marL="360362" lvl="2" indent="0">
              <a:buNone/>
            </a:pPr>
            <a:endParaRPr lang="fr-FR" sz="1400" dirty="0" smtClean="0"/>
          </a:p>
        </p:txBody>
      </p:sp>
      <p:cxnSp>
        <p:nvCxnSpPr>
          <p:cNvPr id="10" name="Connecteur droit avec flèche 9"/>
          <p:cNvCxnSpPr/>
          <p:nvPr/>
        </p:nvCxnSpPr>
        <p:spPr>
          <a:xfrm flipH="1">
            <a:off x="8248716" y="1057385"/>
            <a:ext cx="1" cy="3170549"/>
          </a:xfrm>
          <a:prstGeom prst="straightConnector1">
            <a:avLst/>
          </a:prstGeom>
          <a:ln w="28575">
            <a:solidFill>
              <a:srgbClr val="278505"/>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962469" y="903696"/>
            <a:ext cx="338554" cy="3642038"/>
          </a:xfrm>
          <a:prstGeom prst="rect">
            <a:avLst/>
          </a:prstGeom>
          <a:noFill/>
        </p:spPr>
        <p:txBody>
          <a:bodyPr vert="vert270" wrap="square" rtlCol="0">
            <a:spAutoFit/>
          </a:bodyPr>
          <a:lstStyle/>
          <a:p>
            <a:pPr algn="ctr"/>
            <a:r>
              <a:rPr lang="fr-FR" sz="1000" b="1" dirty="0">
                <a:solidFill>
                  <a:srgbClr val="278505"/>
                </a:solidFill>
              </a:rPr>
              <a:t>Infrastructure de stockage et de calcul</a:t>
            </a:r>
          </a:p>
        </p:txBody>
      </p:sp>
      <p:sp>
        <p:nvSpPr>
          <p:cNvPr id="13" name="ZoneTexte 12"/>
          <p:cNvSpPr txBox="1"/>
          <p:nvPr/>
        </p:nvSpPr>
        <p:spPr>
          <a:xfrm>
            <a:off x="8169435" y="806894"/>
            <a:ext cx="338554" cy="3671529"/>
          </a:xfrm>
          <a:prstGeom prst="rect">
            <a:avLst/>
          </a:prstGeom>
          <a:noFill/>
        </p:spPr>
        <p:txBody>
          <a:bodyPr vert="vert270" wrap="square" rtlCol="0">
            <a:spAutoFit/>
          </a:bodyPr>
          <a:lstStyle/>
          <a:p>
            <a:pPr algn="ctr"/>
            <a:r>
              <a:rPr lang="fr-FR" sz="1000" b="1" dirty="0">
                <a:solidFill>
                  <a:srgbClr val="278505"/>
                </a:solidFill>
              </a:rPr>
              <a:t>Volet juridique et réglementaire</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02" y="119250"/>
            <a:ext cx="1307481" cy="302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437" y="63973"/>
            <a:ext cx="1212940" cy="412870"/>
          </a:xfrm>
          <a:prstGeom prst="rect">
            <a:avLst/>
          </a:prstGeom>
        </p:spPr>
      </p:pic>
      <p:pic>
        <p:nvPicPr>
          <p:cNvPr id="19" name="Picture 2" descr="inr_logo_rouge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430" y="100891"/>
            <a:ext cx="837451" cy="29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56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529265" y="807522"/>
            <a:ext cx="7914091" cy="2238405"/>
          </a:xfrm>
          <a:prstGeom prst="rect">
            <a:avLst/>
          </a:prstGeom>
          <a:noFill/>
          <a:ln>
            <a:noFill/>
          </a:ln>
        </p:spPr>
        <p:txBody>
          <a:bodyPr spcFirstLastPara="1" wrap="square" lIns="137025" tIns="68500" rIns="137025" bIns="68500" anchor="ctr" anchorCtr="0">
            <a:normAutofit/>
          </a:bodyPr>
          <a:lstStyle/>
          <a:p>
            <a:pPr lvl="0" algn="ctr"/>
            <a:r>
              <a:rPr lang="fr-FR" sz="4000" b="1" dirty="0" smtClean="0">
                <a:latin typeface="72 Black" panose="020B0A04030603020204" pitchFamily="34" charset="0"/>
                <a:cs typeface="72 Black" panose="020B0A04030603020204" pitchFamily="34" charset="0"/>
              </a:rPr>
              <a:t>Projet de jumeau </a:t>
            </a:r>
            <a:r>
              <a:rPr lang="fr-FR" sz="4000" b="1" dirty="0">
                <a:latin typeface="72 Black" panose="020B0A04030603020204" pitchFamily="34" charset="0"/>
                <a:cs typeface="72 Black" panose="020B0A04030603020204" pitchFamily="34" charset="0"/>
              </a:rPr>
              <a:t>numérique </a:t>
            </a:r>
            <a:r>
              <a:rPr lang="fr-FR" sz="4000" b="1" dirty="0" smtClean="0">
                <a:latin typeface="72 Black" panose="020B0A04030603020204" pitchFamily="34" charset="0"/>
                <a:cs typeface="72 Black" panose="020B0A04030603020204" pitchFamily="34" charset="0"/>
              </a:rPr>
              <a:t>de la France</a:t>
            </a:r>
            <a:r>
              <a:rPr lang="fr-FR" sz="4000" b="1" dirty="0">
                <a:latin typeface="72 Black" panose="020B0A04030603020204" pitchFamily="34" charset="0"/>
                <a:cs typeface="72 Black" panose="020B0A04030603020204" pitchFamily="34" charset="0"/>
              </a:rPr>
              <a:t/>
            </a:r>
            <a:br>
              <a:rPr lang="fr-FR" sz="4000" b="1" dirty="0">
                <a:latin typeface="72 Black" panose="020B0A04030603020204" pitchFamily="34" charset="0"/>
                <a:cs typeface="72 Black" panose="020B0A04030603020204" pitchFamily="34" charset="0"/>
              </a:rPr>
            </a:br>
            <a:endParaRPr sz="4000" b="1" dirty="0">
              <a:latin typeface="72 Black" panose="020B0A04030603020204" pitchFamily="34" charset="0"/>
              <a:cs typeface="72 Black" panose="020B0A04030603020204" pitchFamily="34" charset="0"/>
            </a:endParaRPr>
          </a:p>
        </p:txBody>
      </p:sp>
      <p:sp>
        <p:nvSpPr>
          <p:cNvPr id="65" name="Google Shape;65;p2"/>
          <p:cNvSpPr txBox="1"/>
          <p:nvPr/>
        </p:nvSpPr>
        <p:spPr>
          <a:xfrm>
            <a:off x="1025964" y="2583246"/>
            <a:ext cx="681175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800" b="1" i="0" u="none" strike="noStrike" cap="none" dirty="0" smtClean="0">
                <a:solidFill>
                  <a:srgbClr val="076356"/>
                </a:solidFill>
                <a:latin typeface="Arial"/>
                <a:ea typeface="Arial"/>
                <a:cs typeface="Arial"/>
                <a:sym typeface="Arial"/>
              </a:rPr>
              <a:t>Questions ?</a:t>
            </a:r>
            <a:endParaRPr sz="1800" b="0" i="0" u="none" strike="noStrike" cap="none" dirty="0">
              <a:solidFill>
                <a:srgbClr val="076356"/>
              </a:solidFill>
              <a:latin typeface="Arial"/>
              <a:ea typeface="Arial"/>
              <a:cs typeface="Arial"/>
              <a:sym typeface="Arial"/>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3602349" y="4365685"/>
            <a:ext cx="1258824" cy="669036"/>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294" y="4429920"/>
            <a:ext cx="1588091" cy="540567"/>
          </a:xfrm>
          <a:prstGeom prst="rect">
            <a:avLst/>
          </a:prstGeom>
        </p:spPr>
      </p:pic>
      <p:pic>
        <p:nvPicPr>
          <p:cNvPr id="7" name="Picture 2" descr="inr_logo_rouge_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4137" y="4501895"/>
            <a:ext cx="1128559" cy="3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268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_operateurs_marianne">
  <a:themeElements>
    <a:clrScheme name="Personnalisé 2">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2323FF"/>
      </a:hlink>
      <a:folHlink>
        <a:srgbClr val="00826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pt_operateurs_marianne">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747</Words>
  <Application>Microsoft Office PowerPoint</Application>
  <PresentationFormat>Affichage à l'écran (16:9)</PresentationFormat>
  <Paragraphs>128</Paragraphs>
  <Slides>9</Slides>
  <Notes>7</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9</vt:i4>
      </vt:variant>
    </vt:vector>
  </HeadingPairs>
  <TitlesOfParts>
    <vt:vector size="18" baseType="lpstr">
      <vt:lpstr>Arial</vt:lpstr>
      <vt:lpstr>Wingdings</vt:lpstr>
      <vt:lpstr>Marianne</vt:lpstr>
      <vt:lpstr>72 Black</vt:lpstr>
      <vt:lpstr>Helvetica Neue Medium</vt:lpstr>
      <vt:lpstr>Marianne ExtraBold</vt:lpstr>
      <vt:lpstr>Simple Light</vt:lpstr>
      <vt:lpstr>ppt_operateurs_marianne</vt:lpstr>
      <vt:lpstr>1_ppt_operateurs_marianne</vt:lpstr>
      <vt:lpstr>Projet de jumeau numérique de la France </vt:lpstr>
      <vt:lpstr>Vers un jumeau numérique de la France</vt:lpstr>
      <vt:lpstr>Déjà des réponses mais incomplètes</vt:lpstr>
      <vt:lpstr>Présentation PowerPoint</vt:lpstr>
      <vt:lpstr>Présentation PowerPoint</vt:lpstr>
      <vt:lpstr>Présentation PowerPoint</vt:lpstr>
      <vt:lpstr>Défis</vt:lpstr>
      <vt:lpstr>Défis</vt:lpstr>
      <vt:lpstr>Projet de jumeau numérique de la France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Afigeo</dc:creator>
  <cp:lastModifiedBy>Raphaele Heno</cp:lastModifiedBy>
  <cp:revision>41</cp:revision>
  <dcterms:modified xsi:type="dcterms:W3CDTF">2023-09-21T06:59:55Z</dcterms:modified>
</cp:coreProperties>
</file>