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98" r:id="rId3"/>
    <p:sldId id="288" r:id="rId4"/>
    <p:sldId id="282" r:id="rId5"/>
    <p:sldId id="284" r:id="rId6"/>
    <p:sldId id="289" r:id="rId7"/>
    <p:sldId id="291" r:id="rId8"/>
    <p:sldId id="287" r:id="rId9"/>
    <p:sldId id="292" r:id="rId10"/>
    <p:sldId id="272" r:id="rId11"/>
    <p:sldId id="293" r:id="rId12"/>
    <p:sldId id="296" r:id="rId13"/>
    <p:sldId id="286" r:id="rId14"/>
    <p:sldId id="294" r:id="rId15"/>
    <p:sldId id="295" r:id="rId16"/>
    <p:sldId id="300" r:id="rId17"/>
    <p:sldId id="263" r:id="rId18"/>
    <p:sldId id="29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C65"/>
    <a:srgbClr val="0A0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04" autoAdjust="0"/>
  </p:normalViewPr>
  <p:slideViewPr>
    <p:cSldViewPr snapToGrid="0">
      <p:cViewPr>
        <p:scale>
          <a:sx n="51" d="100"/>
          <a:sy n="51" d="100"/>
        </p:scale>
        <p:origin x="1256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7C144-5490-46E0-B034-7F2E859503E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C11C-43A7-4C9C-A46E-F66F76D2C3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35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0915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4845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29c71e5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529c71e5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030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2320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29c71e5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529c71e5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862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8737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52a159a8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52a159a8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53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52a159a8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52a159a8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68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52a159a8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52a159a8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66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29c71e5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529c71e5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03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8368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91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3BC71-38A8-273C-7214-BD4419247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157B35-6B85-735A-5152-FBA4A8CB2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738CDF-EA78-91F0-E7C9-C7861F90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DE92F-3D0F-6396-CE83-22FD06522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2BD2EC-3219-2247-8947-5EFD62AD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96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84C044-8850-C08C-C650-E8DFB2FD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9AA336-391B-35CC-B2FD-64FBFA16D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74E60F-C29C-9ABF-A39F-E4A9C605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323387-195F-622B-87EC-10947059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D7E645-FE33-1C97-41FA-D0F7441F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63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A86B50-A23F-0763-9EBB-939245648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1EC70A-87A3-4C92-7C5B-666243BD0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71683F-A7F5-9E57-1F0E-6BB5FB18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AB8296-3155-54FF-1AF4-32E9B1264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F74091-3407-2AF0-E157-7F7E5597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780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Google Shape;19;p7"/>
          <p:cNvSpPr txBox="1">
            <a:spLocks noGrp="1"/>
          </p:cNvSpPr>
          <p:nvPr>
            <p:ph type="title"/>
          </p:nvPr>
        </p:nvSpPr>
        <p:spPr>
          <a:xfrm>
            <a:off x="609601" y="2766220"/>
            <a:ext cx="54818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D41F"/>
              </a:buClr>
              <a:buSzPts val="5400"/>
              <a:buFont typeface="Arial"/>
              <a:buNone/>
              <a:defRPr>
                <a:solidFill>
                  <a:srgbClr val="050C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54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50C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4800"/>
              <a:buNone/>
              <a:defRPr sz="6400">
                <a:solidFill>
                  <a:srgbClr val="076356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544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">
  <p:cSld name="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D41F"/>
              </a:buClr>
              <a:buSzPts val="5400"/>
              <a:buFont typeface="Arial"/>
              <a:buNone/>
              <a:defRPr sz="3733" b="0" i="0" u="none" strike="noStrike" cap="none">
                <a:solidFill>
                  <a:srgbClr val="050C6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1"/>
          </p:nvPr>
        </p:nvSpPr>
        <p:spPr>
          <a:xfrm>
            <a:off x="838200" y="1825628"/>
            <a:ext cx="10515600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25" tIns="68500" rIns="137025" bIns="685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76356"/>
              </a:buClr>
              <a:buSzPts val="3600"/>
              <a:buNone/>
              <a:defRPr sz="2400">
                <a:solidFill>
                  <a:srgbClr val="076356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2000">
                <a:solidFill>
                  <a:srgbClr val="3B6C9E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None/>
              <a:defRPr sz="2000">
                <a:solidFill>
                  <a:srgbClr val="3B6C9E"/>
                </a:solidFill>
              </a:defRPr>
            </a:lvl3pPr>
            <a:lvl4pPr marL="2438339" lvl="3" indent="-558786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2000">
                <a:solidFill>
                  <a:srgbClr val="3B6C9E"/>
                </a:solidFill>
              </a:defRPr>
            </a:lvl4pPr>
            <a:lvl5pPr marL="3047924" lvl="4" indent="-558786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Char char="•"/>
              <a:defRPr sz="2000">
                <a:solidFill>
                  <a:srgbClr val="3B6C9E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27;p15">
            <a:extLst>
              <a:ext uri="{FF2B5EF4-FFF2-40B4-BE49-F238E27FC236}">
                <a16:creationId xmlns:a16="http://schemas.microsoft.com/office/drawing/2014/main" id="{6259D819-2977-4A42-6D8C-0A8C766908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19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50C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Char char="●"/>
              <a:defRPr>
                <a:solidFill>
                  <a:srgbClr val="076356"/>
                </a:solidFill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Char char="○"/>
              <a:defRPr>
                <a:solidFill>
                  <a:srgbClr val="406B98"/>
                </a:solidFill>
              </a:defRPr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72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11006-448B-8E26-5984-F4F626EF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301CA9-E5F6-E58D-F85F-89C8021EF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F6BC27-7BFB-2146-52C5-15D64D2C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694E76-9553-605A-5ED0-A1D1BA5B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897A1C-FCCB-3121-4430-EE95B705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47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3DEE1-D77B-06B2-7580-5C836582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65C8ED-65F1-61C4-3ECA-79DD975F0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58499A-D183-F189-14B1-5E102DCF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96AC55-72DE-F167-3E3D-D702EEBF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177F3B-24E6-8CDE-2743-DEDA114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85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8E3F2-798E-676E-78E4-07210830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5CDB01-65F1-1EE0-719C-BC3871EE4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F0B737-CDA4-E23C-D293-063880B28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926CD9-9762-54AD-8EC7-B373FA899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74211A-97D9-F880-160C-E74F06737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E21B24-9DDA-6F4F-EA0A-32A99AD1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9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548ED-1080-8B8D-31E1-97B934B86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8FBDB8-42C2-4678-2E14-B4F94E91E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51DFF6-C695-C3C9-7AC5-C6AA9EB64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CE0356-642F-7931-2F0A-B39B1927E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1F1E8E-E64B-CF87-23EA-FFB1A61E6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B4AE892-FA28-D6C0-6CA6-4DA903782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DFB777-3286-F105-C0CA-B930C12C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7C15427-ACB9-9F38-1778-3005B4E8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18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07A0C-C0A5-573A-115E-FDFE8D89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7EF005-D206-E632-1DC5-F3229588B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0F4DDD-8633-C5E5-C828-DED3B2BE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30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EDD7B1-F5E2-4A4C-2340-3A5A8F12F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1D3329-CAD8-B718-830D-A946035B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626D38-8B28-6C8C-A1DF-ADE2D833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92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D91E94-DE2B-9900-73C5-DE3CC054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39D5B4-88B0-BEAF-1FAC-9BD67A1CD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7CB381-0579-26AC-B73D-4365C0AA2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07EFBD-8DEC-0B7A-7504-F345CC6D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1F71B1-886A-13F1-22BD-F93BC28A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47496C-AAD6-5EA4-732C-2A9DAF06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8A8318-BF62-43B9-A7CA-BFD7E2CE90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06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D2F288-5A82-AFDB-518C-6AEE38A5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5855EF-17B2-ED4B-3E84-CE5D443DE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3327EC-D42A-7AEF-43A1-35911838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36FECB-4734-12C6-3E52-222E7B69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AA30DD-E528-1270-185F-0A0481B2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77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16AF4D-4EAA-EF22-9E64-7C071C83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A64D44-237D-2F51-5697-8BC5C73D8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A86115-6D91-8153-CEB8-C222FBDD8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3741B3-6C96-44D5-BB48-6B826EA4004F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1FC285-4996-3450-DCAE-BBF52ED10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Google Shape;27;p15">
            <a:extLst>
              <a:ext uri="{FF2B5EF4-FFF2-40B4-BE49-F238E27FC236}">
                <a16:creationId xmlns:a16="http://schemas.microsoft.com/office/drawing/2014/main" id="{52C4B9C3-82F1-A63C-98E4-00C2A19C25DE}"/>
              </a:ext>
            </a:extLst>
          </p:cNvPr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788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hyperlink" Target="https://solutions.jakarto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jakarto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solutions.jakarto.com/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karto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hyperlink" Target="mailto:loic.messal@jakarto.com?subject=G&#233;odatadays%202023%20-%2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re base 1">
            <a:extLst>
              <a:ext uri="{FF2B5EF4-FFF2-40B4-BE49-F238E27FC236}">
                <a16:creationId xmlns:a16="http://schemas.microsoft.com/office/drawing/2014/main" id="{6F54DAE6-4C41-D0A0-96CF-F958B6305A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8961" y="643466"/>
            <a:ext cx="5984240" cy="369485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</a:pPr>
            <a:r>
              <a:rPr lang="fr-FR" sz="3200" dirty="0">
                <a:solidFill>
                  <a:schemeClr val="tx1"/>
                </a:solidFill>
              </a:rPr>
              <a:t>Le modèle québécois en cartographie 3D urbaine avec sa plateforme collaborative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1246824" y="5090160"/>
            <a:ext cx="4772974" cy="108680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en-US" sz="2000" b="1" dirty="0">
                <a:sym typeface="Arial"/>
              </a:rPr>
              <a:t>Loïc MESSAL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en-US" sz="2000" b="1" dirty="0" err="1">
                <a:sym typeface="Arial"/>
              </a:rPr>
              <a:t>Gestionnaire</a:t>
            </a:r>
            <a:r>
              <a:rPr lang="en-US" sz="2000" b="1" dirty="0">
                <a:sym typeface="Arial"/>
              </a:rPr>
              <a:t> des technologies </a:t>
            </a:r>
            <a:br>
              <a:rPr lang="en-US" sz="2000" b="1" dirty="0">
                <a:sym typeface="Arial"/>
              </a:rPr>
            </a:br>
            <a:r>
              <a:rPr lang="en-US" sz="2000" b="1" dirty="0">
                <a:sym typeface="Arial"/>
              </a:rPr>
              <a:t>– Jakarto </a:t>
            </a:r>
            <a:r>
              <a:rPr lang="en-US" sz="2000" b="1" dirty="0" err="1">
                <a:sym typeface="Arial"/>
              </a:rPr>
              <a:t>Cartographie</a:t>
            </a:r>
            <a:r>
              <a:rPr lang="en-US" sz="2000" b="1" dirty="0">
                <a:sym typeface="Arial"/>
              </a:rPr>
              <a:t> 3D</a:t>
            </a:r>
            <a:endParaRPr lang="en-US" sz="2000" dirty="0"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C1592-BD1D-273C-40F5-23355CFBE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5"/>
          <a:stretch/>
        </p:blipFill>
        <p:spPr bwMode="auto">
          <a:xfrm>
            <a:off x="7700211" y="1574451"/>
            <a:ext cx="3848322" cy="6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IGE">
            <a:extLst>
              <a:ext uri="{FF2B5EF4-FFF2-40B4-BE49-F238E27FC236}">
                <a16:creationId xmlns:a16="http://schemas.microsoft.com/office/drawing/2014/main" id="{BBD45BF9-7374-1D11-E6BD-2279F69E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211" y="4166259"/>
            <a:ext cx="3848322" cy="15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8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1EE872-7387-1E60-E4DE-816A32DD1942}"/>
              </a:ext>
            </a:extLst>
          </p:cNvPr>
          <p:cNvSpPr/>
          <p:nvPr/>
        </p:nvSpPr>
        <p:spPr>
          <a:xfrm>
            <a:off x="408267" y="1589315"/>
            <a:ext cx="11364685" cy="490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8" name="Google Shape;138;p18">
            <a:extLst>
              <a:ext uri="{FF2B5EF4-FFF2-40B4-BE49-F238E27FC236}">
                <a16:creationId xmlns:a16="http://schemas.microsoft.com/office/drawing/2014/main" id="{63E9CBC8-F7B8-AF4E-4A7C-60C86E15F861}"/>
              </a:ext>
            </a:extLst>
          </p:cNvPr>
          <p:cNvSpPr txBox="1"/>
          <p:nvPr/>
        </p:nvSpPr>
        <p:spPr>
          <a:xfrm>
            <a:off x="3261205" y="3054220"/>
            <a:ext cx="1905559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3D</a:t>
            </a:r>
            <a:endParaRPr dirty="0">
              <a:solidFill>
                <a:srgbClr val="B7B7B7"/>
              </a:solidFill>
            </a:endParaRPr>
          </a:p>
        </p:txBody>
      </p:sp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700" tIns="91333" rIns="182700" bIns="91333" rtlCol="0" anchor="ctr" anchorCtr="0">
            <a:normAutofit/>
          </a:bodyPr>
          <a:lstStyle/>
          <a:p>
            <a:pPr lvl="0"/>
            <a:r>
              <a:rPr lang="fr-FR" dirty="0"/>
              <a:t>Chemin de la donnée – au Québec</a:t>
            </a:r>
            <a:endParaRPr dirty="0"/>
          </a:p>
        </p:txBody>
      </p:sp>
      <p:pic>
        <p:nvPicPr>
          <p:cNvPr id="2" name="Google Shape;131;p18">
            <a:extLst>
              <a:ext uri="{FF2B5EF4-FFF2-40B4-BE49-F238E27FC236}">
                <a16:creationId xmlns:a16="http://schemas.microsoft.com/office/drawing/2014/main" id="{C79548F7-AFB3-7224-69B9-997FADFE2A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4557"/>
          <a:stretch/>
        </p:blipFill>
        <p:spPr>
          <a:xfrm>
            <a:off x="169286" y="1417123"/>
            <a:ext cx="1790700" cy="107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2;p18">
            <a:extLst>
              <a:ext uri="{FF2B5EF4-FFF2-40B4-BE49-F238E27FC236}">
                <a16:creationId xmlns:a16="http://schemas.microsoft.com/office/drawing/2014/main" id="{0132B5C2-5279-6D9A-83FE-9F8ED7302B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2480"/>
          <a:stretch/>
        </p:blipFill>
        <p:spPr>
          <a:xfrm>
            <a:off x="6847167" y="3711292"/>
            <a:ext cx="1701800" cy="107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3;p18">
            <a:extLst>
              <a:ext uri="{FF2B5EF4-FFF2-40B4-BE49-F238E27FC236}">
                <a16:creationId xmlns:a16="http://schemas.microsoft.com/office/drawing/2014/main" id="{964F4120-4194-4812-4A8E-D66A75FEA6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8775"/>
          <a:stretch/>
        </p:blipFill>
        <p:spPr>
          <a:xfrm>
            <a:off x="9872767" y="3906980"/>
            <a:ext cx="1244600" cy="8774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7;p18">
            <a:extLst>
              <a:ext uri="{FF2B5EF4-FFF2-40B4-BE49-F238E27FC236}">
                <a16:creationId xmlns:a16="http://schemas.microsoft.com/office/drawing/2014/main" id="{F22875C4-7748-DAFE-E4B9-3B91E1060B07}"/>
              </a:ext>
            </a:extLst>
          </p:cNvPr>
          <p:cNvSpPr txBox="1"/>
          <p:nvPr/>
        </p:nvSpPr>
        <p:spPr>
          <a:xfrm>
            <a:off x="2092397" y="2135816"/>
            <a:ext cx="1960507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brutes</a:t>
            </a:r>
            <a:endParaRPr dirty="0">
              <a:solidFill>
                <a:srgbClr val="B7B7B7"/>
              </a:solidFill>
            </a:endParaRPr>
          </a:p>
        </p:txBody>
      </p:sp>
      <p:sp>
        <p:nvSpPr>
          <p:cNvPr id="8" name="Google Shape;138;p18">
            <a:extLst>
              <a:ext uri="{FF2B5EF4-FFF2-40B4-BE49-F238E27FC236}">
                <a16:creationId xmlns:a16="http://schemas.microsoft.com/office/drawing/2014/main" id="{E59591B5-524F-39EA-C20A-10A984F07638}"/>
              </a:ext>
            </a:extLst>
          </p:cNvPr>
          <p:cNvSpPr txBox="1"/>
          <p:nvPr/>
        </p:nvSpPr>
        <p:spPr>
          <a:xfrm>
            <a:off x="5199721" y="4312964"/>
            <a:ext cx="1905559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3D</a:t>
            </a:r>
            <a:endParaRPr dirty="0">
              <a:solidFill>
                <a:srgbClr val="B7B7B7"/>
              </a:solidFill>
            </a:endParaRPr>
          </a:p>
        </p:txBody>
      </p:sp>
      <p:grpSp>
        <p:nvGrpSpPr>
          <p:cNvPr id="10" name="Google Shape;150;p18">
            <a:extLst>
              <a:ext uri="{FF2B5EF4-FFF2-40B4-BE49-F238E27FC236}">
                <a16:creationId xmlns:a16="http://schemas.microsoft.com/office/drawing/2014/main" id="{E42238F4-516C-CE74-6B08-9F50A3312B96}"/>
              </a:ext>
            </a:extLst>
          </p:cNvPr>
          <p:cNvGrpSpPr/>
          <p:nvPr/>
        </p:nvGrpSpPr>
        <p:grpSpPr>
          <a:xfrm>
            <a:off x="4264536" y="1826140"/>
            <a:ext cx="997987" cy="882104"/>
            <a:chOff x="2689450" y="4138975"/>
            <a:chExt cx="1118820" cy="872909"/>
          </a:xfrm>
        </p:grpSpPr>
        <p:grpSp>
          <p:nvGrpSpPr>
            <p:cNvPr id="11" name="Google Shape;151;p18">
              <a:extLst>
                <a:ext uri="{FF2B5EF4-FFF2-40B4-BE49-F238E27FC236}">
                  <a16:creationId xmlns:a16="http://schemas.microsoft.com/office/drawing/2014/main" id="{AD9D8A76-7058-8FA7-042D-13585C7D120C}"/>
                </a:ext>
              </a:extLst>
            </p:cNvPr>
            <p:cNvGrpSpPr/>
            <p:nvPr/>
          </p:nvGrpSpPr>
          <p:grpSpPr>
            <a:xfrm>
              <a:off x="2994700" y="4138975"/>
              <a:ext cx="813570" cy="611100"/>
              <a:chOff x="3420500" y="3752600"/>
              <a:chExt cx="813570" cy="611100"/>
            </a:xfrm>
          </p:grpSpPr>
          <p:sp>
            <p:nvSpPr>
              <p:cNvPr id="20" name="Google Shape;152;p18">
                <a:extLst>
                  <a:ext uri="{FF2B5EF4-FFF2-40B4-BE49-F238E27FC236}">
                    <a16:creationId xmlns:a16="http://schemas.microsoft.com/office/drawing/2014/main" id="{D7ED51D4-DF46-74D7-3DB6-1408896CCD8D}"/>
                  </a:ext>
                </a:extLst>
              </p:cNvPr>
              <p:cNvSpPr/>
              <p:nvPr/>
            </p:nvSpPr>
            <p:spPr>
              <a:xfrm>
                <a:off x="3420500" y="3752600"/>
                <a:ext cx="807000" cy="611100"/>
              </a:xfrm>
              <a:prstGeom prst="roundRect">
                <a:avLst>
                  <a:gd name="adj" fmla="val 16667"/>
                </a:avLst>
              </a:prstGeom>
              <a:solidFill>
                <a:srgbClr val="EFEFE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53;p18">
                <a:extLst>
                  <a:ext uri="{FF2B5EF4-FFF2-40B4-BE49-F238E27FC236}">
                    <a16:creationId xmlns:a16="http://schemas.microsoft.com/office/drawing/2014/main" id="{AE6018FF-D128-9B19-7665-91E7F9A899AD}"/>
                  </a:ext>
                </a:extLst>
              </p:cNvPr>
              <p:cNvSpPr/>
              <p:nvPr/>
            </p:nvSpPr>
            <p:spPr>
              <a:xfrm>
                <a:off x="3972721" y="3825650"/>
                <a:ext cx="139500" cy="139500"/>
              </a:xfrm>
              <a:prstGeom prst="ellipse">
                <a:avLst/>
              </a:prstGeom>
              <a:solidFill>
                <a:srgbClr val="F3F3F3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54;p18">
                <a:extLst>
                  <a:ext uri="{FF2B5EF4-FFF2-40B4-BE49-F238E27FC236}">
                    <a16:creationId xmlns:a16="http://schemas.microsoft.com/office/drawing/2014/main" id="{7737F36B-213C-4B1B-2A55-7F7167933927}"/>
                  </a:ext>
                </a:extLst>
              </p:cNvPr>
              <p:cNvSpPr/>
              <p:nvPr/>
            </p:nvSpPr>
            <p:spPr>
              <a:xfrm>
                <a:off x="3427076" y="3938575"/>
                <a:ext cx="806994" cy="325450"/>
              </a:xfrm>
              <a:custGeom>
                <a:avLst/>
                <a:gdLst/>
                <a:ahLst/>
                <a:cxnLst/>
                <a:rect l="l" t="t" r="r" b="b"/>
                <a:pathLst>
                  <a:path w="29490" h="13018" extrusionOk="0">
                    <a:moveTo>
                      <a:pt x="0" y="10361"/>
                    </a:moveTo>
                    <a:lnTo>
                      <a:pt x="10893" y="0"/>
                    </a:lnTo>
                    <a:lnTo>
                      <a:pt x="17269" y="5845"/>
                    </a:lnTo>
                    <a:lnTo>
                      <a:pt x="19660" y="3985"/>
                    </a:lnTo>
                    <a:lnTo>
                      <a:pt x="29490" y="13018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2400"/>
              </a:p>
            </p:txBody>
          </p:sp>
        </p:grpSp>
        <p:sp>
          <p:nvSpPr>
            <p:cNvPr id="12" name="Google Shape;155;p18">
              <a:extLst>
                <a:ext uri="{FF2B5EF4-FFF2-40B4-BE49-F238E27FC236}">
                  <a16:creationId xmlns:a16="http://schemas.microsoft.com/office/drawing/2014/main" id="{F5925D1D-01A9-F6EF-432C-EB10E5407726}"/>
                </a:ext>
              </a:extLst>
            </p:cNvPr>
            <p:cNvSpPr/>
            <p:nvPr/>
          </p:nvSpPr>
          <p:spPr>
            <a:xfrm>
              <a:off x="2994250" y="4326350"/>
              <a:ext cx="808625" cy="423425"/>
            </a:xfrm>
            <a:custGeom>
              <a:avLst/>
              <a:gdLst/>
              <a:ahLst/>
              <a:cxnLst/>
              <a:rect l="l" t="t" r="r" b="b"/>
              <a:pathLst>
                <a:path w="32345" h="16937" extrusionOk="0">
                  <a:moveTo>
                    <a:pt x="0" y="10527"/>
                  </a:moveTo>
                  <a:lnTo>
                    <a:pt x="12154" y="0"/>
                  </a:lnTo>
                  <a:lnTo>
                    <a:pt x="19228" y="5812"/>
                  </a:lnTo>
                  <a:lnTo>
                    <a:pt x="21851" y="3919"/>
                  </a:lnTo>
                  <a:lnTo>
                    <a:pt x="32279" y="12620"/>
                  </a:lnTo>
                  <a:lnTo>
                    <a:pt x="32345" y="13583"/>
                  </a:lnTo>
                  <a:lnTo>
                    <a:pt x="31681" y="15110"/>
                  </a:lnTo>
                  <a:lnTo>
                    <a:pt x="30552" y="16239"/>
                  </a:lnTo>
                  <a:lnTo>
                    <a:pt x="28858" y="16937"/>
                  </a:lnTo>
                  <a:lnTo>
                    <a:pt x="3686" y="16937"/>
                  </a:lnTo>
                  <a:lnTo>
                    <a:pt x="2092" y="16339"/>
                  </a:lnTo>
                  <a:lnTo>
                    <a:pt x="797" y="15210"/>
                  </a:lnTo>
                  <a:lnTo>
                    <a:pt x="199" y="13848"/>
                  </a:lnTo>
                  <a:lnTo>
                    <a:pt x="100" y="1262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2400"/>
            </a:p>
          </p:txBody>
        </p:sp>
        <p:grpSp>
          <p:nvGrpSpPr>
            <p:cNvPr id="13" name="Google Shape;156;p18">
              <a:extLst>
                <a:ext uri="{FF2B5EF4-FFF2-40B4-BE49-F238E27FC236}">
                  <a16:creationId xmlns:a16="http://schemas.microsoft.com/office/drawing/2014/main" id="{7A812BC3-9F5E-0436-7B6D-504C3EC93BDA}"/>
                </a:ext>
              </a:extLst>
            </p:cNvPr>
            <p:cNvGrpSpPr/>
            <p:nvPr/>
          </p:nvGrpSpPr>
          <p:grpSpPr>
            <a:xfrm>
              <a:off x="2689900" y="4400784"/>
              <a:ext cx="813570" cy="611100"/>
              <a:chOff x="3420500" y="3752600"/>
              <a:chExt cx="813570" cy="611100"/>
            </a:xfrm>
          </p:grpSpPr>
          <p:sp>
            <p:nvSpPr>
              <p:cNvPr id="17" name="Google Shape;157;p18">
                <a:extLst>
                  <a:ext uri="{FF2B5EF4-FFF2-40B4-BE49-F238E27FC236}">
                    <a16:creationId xmlns:a16="http://schemas.microsoft.com/office/drawing/2014/main" id="{F80CB0D0-3D79-DC8D-E7E2-FCBAA42499B1}"/>
                  </a:ext>
                </a:extLst>
              </p:cNvPr>
              <p:cNvSpPr/>
              <p:nvPr/>
            </p:nvSpPr>
            <p:spPr>
              <a:xfrm>
                <a:off x="3420500" y="3752600"/>
                <a:ext cx="807000" cy="6111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158;p18">
                <a:extLst>
                  <a:ext uri="{FF2B5EF4-FFF2-40B4-BE49-F238E27FC236}">
                    <a16:creationId xmlns:a16="http://schemas.microsoft.com/office/drawing/2014/main" id="{4F2A09C4-21DA-F1D9-F011-DF079DE7F456}"/>
                  </a:ext>
                </a:extLst>
              </p:cNvPr>
              <p:cNvSpPr/>
              <p:nvPr/>
            </p:nvSpPr>
            <p:spPr>
              <a:xfrm>
                <a:off x="3972721" y="3825650"/>
                <a:ext cx="139500" cy="139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159;p18">
                <a:extLst>
                  <a:ext uri="{FF2B5EF4-FFF2-40B4-BE49-F238E27FC236}">
                    <a16:creationId xmlns:a16="http://schemas.microsoft.com/office/drawing/2014/main" id="{B911AFBA-BC6F-C7CB-8F69-48C544453943}"/>
                  </a:ext>
                </a:extLst>
              </p:cNvPr>
              <p:cNvSpPr/>
              <p:nvPr/>
            </p:nvSpPr>
            <p:spPr>
              <a:xfrm>
                <a:off x="3427076" y="3938575"/>
                <a:ext cx="806994" cy="325450"/>
              </a:xfrm>
              <a:custGeom>
                <a:avLst/>
                <a:gdLst/>
                <a:ahLst/>
                <a:cxnLst/>
                <a:rect l="l" t="t" r="r" b="b"/>
                <a:pathLst>
                  <a:path w="29490" h="13018" extrusionOk="0">
                    <a:moveTo>
                      <a:pt x="0" y="10361"/>
                    </a:moveTo>
                    <a:lnTo>
                      <a:pt x="10893" y="0"/>
                    </a:lnTo>
                    <a:lnTo>
                      <a:pt x="17269" y="5845"/>
                    </a:lnTo>
                    <a:lnTo>
                      <a:pt x="19660" y="3985"/>
                    </a:lnTo>
                    <a:lnTo>
                      <a:pt x="29490" y="13018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2400"/>
              </a:p>
            </p:txBody>
          </p:sp>
        </p:grpSp>
        <p:sp>
          <p:nvSpPr>
            <p:cNvPr id="14" name="Google Shape;160;p18">
              <a:extLst>
                <a:ext uri="{FF2B5EF4-FFF2-40B4-BE49-F238E27FC236}">
                  <a16:creationId xmlns:a16="http://schemas.microsoft.com/office/drawing/2014/main" id="{6A780889-99E4-F73C-2DA4-E5192FA29911}"/>
                </a:ext>
              </a:extLst>
            </p:cNvPr>
            <p:cNvSpPr/>
            <p:nvPr/>
          </p:nvSpPr>
          <p:spPr>
            <a:xfrm>
              <a:off x="2689450" y="4588159"/>
              <a:ext cx="808625" cy="423425"/>
            </a:xfrm>
            <a:custGeom>
              <a:avLst/>
              <a:gdLst/>
              <a:ahLst/>
              <a:cxnLst/>
              <a:rect l="l" t="t" r="r" b="b"/>
              <a:pathLst>
                <a:path w="32345" h="16937" extrusionOk="0">
                  <a:moveTo>
                    <a:pt x="0" y="10527"/>
                  </a:moveTo>
                  <a:lnTo>
                    <a:pt x="12154" y="0"/>
                  </a:lnTo>
                  <a:lnTo>
                    <a:pt x="19228" y="5812"/>
                  </a:lnTo>
                  <a:lnTo>
                    <a:pt x="21851" y="3919"/>
                  </a:lnTo>
                  <a:lnTo>
                    <a:pt x="32279" y="12620"/>
                  </a:lnTo>
                  <a:lnTo>
                    <a:pt x="32345" y="13583"/>
                  </a:lnTo>
                  <a:lnTo>
                    <a:pt x="31681" y="15110"/>
                  </a:lnTo>
                  <a:lnTo>
                    <a:pt x="30552" y="16239"/>
                  </a:lnTo>
                  <a:lnTo>
                    <a:pt x="28858" y="16937"/>
                  </a:lnTo>
                  <a:lnTo>
                    <a:pt x="3686" y="16937"/>
                  </a:lnTo>
                  <a:lnTo>
                    <a:pt x="2092" y="16339"/>
                  </a:lnTo>
                  <a:lnTo>
                    <a:pt x="797" y="15210"/>
                  </a:lnTo>
                  <a:lnTo>
                    <a:pt x="199" y="13848"/>
                  </a:lnTo>
                  <a:lnTo>
                    <a:pt x="100" y="1262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2400"/>
            </a:p>
          </p:txBody>
        </p:sp>
        <p:sp>
          <p:nvSpPr>
            <p:cNvPr id="15" name="Google Shape;161;p18">
              <a:extLst>
                <a:ext uri="{FF2B5EF4-FFF2-40B4-BE49-F238E27FC236}">
                  <a16:creationId xmlns:a16="http://schemas.microsoft.com/office/drawing/2014/main" id="{41809C31-53C5-45B5-4CED-7471D49B6A70}"/>
                </a:ext>
              </a:extLst>
            </p:cNvPr>
            <p:cNvSpPr/>
            <p:nvPr/>
          </p:nvSpPr>
          <p:spPr>
            <a:xfrm>
              <a:off x="2846150" y="4253275"/>
              <a:ext cx="93000" cy="930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62;p18">
              <a:extLst>
                <a:ext uri="{FF2B5EF4-FFF2-40B4-BE49-F238E27FC236}">
                  <a16:creationId xmlns:a16="http://schemas.microsoft.com/office/drawing/2014/main" id="{C8C1D98D-F201-8CFA-D286-A5AB03AE6C55}"/>
                </a:ext>
              </a:extLst>
            </p:cNvPr>
            <p:cNvSpPr/>
            <p:nvPr/>
          </p:nvSpPr>
          <p:spPr>
            <a:xfrm rot="10800000">
              <a:off x="3566269" y="4810826"/>
              <a:ext cx="93000" cy="930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3" name="Google Shape;76;g252a159a8fd_1_10">
            <a:extLst>
              <a:ext uri="{FF2B5EF4-FFF2-40B4-BE49-F238E27FC236}">
                <a16:creationId xmlns:a16="http://schemas.microsoft.com/office/drawing/2014/main" id="{C6AB3C78-3B76-183A-6C43-CD06A9C299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565239" y="2676313"/>
            <a:ext cx="3266533" cy="669200"/>
          </a:xfrm>
          <a:prstGeom prst="rect">
            <a:avLst/>
          </a:prstGeom>
        </p:spPr>
        <p:txBody>
          <a:bodyPr spcFirstLastPara="1" vert="horz" wrap="square" lIns="182700" tIns="91333" rIns="182700" bIns="91333" rtlCol="0" anchor="t" anchorCtr="0">
            <a:normAutofit/>
          </a:bodyPr>
          <a:lstStyle/>
          <a:p>
            <a:pPr marL="0" indent="0" algn="ctr"/>
            <a:r>
              <a:rPr lang="fr-FR" dirty="0"/>
              <a:t>Collecte</a:t>
            </a:r>
            <a:endParaRPr dirty="0"/>
          </a:p>
        </p:txBody>
      </p:sp>
      <p:sp>
        <p:nvSpPr>
          <p:cNvPr id="24" name="Google Shape;76;g252a159a8fd_1_10">
            <a:extLst>
              <a:ext uri="{FF2B5EF4-FFF2-40B4-BE49-F238E27FC236}">
                <a16:creationId xmlns:a16="http://schemas.microsoft.com/office/drawing/2014/main" id="{FC223B89-494F-A24C-B036-BC7022CB7F00}"/>
              </a:ext>
            </a:extLst>
          </p:cNvPr>
          <p:cNvSpPr txBox="1">
            <a:spLocks/>
          </p:cNvSpPr>
          <p:nvPr/>
        </p:nvSpPr>
        <p:spPr>
          <a:xfrm>
            <a:off x="2228540" y="2655323"/>
            <a:ext cx="326653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33" rIns="182700" bIns="91333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763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406B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999"/>
              </a:spcBef>
              <a:buNone/>
            </a:pPr>
            <a:r>
              <a:rPr lang="fr-FR" sz="2400" dirty="0"/>
              <a:t>Transformation</a:t>
            </a:r>
          </a:p>
        </p:txBody>
      </p:sp>
      <p:sp>
        <p:nvSpPr>
          <p:cNvPr id="25" name="Google Shape;76;g252a159a8fd_1_10">
            <a:extLst>
              <a:ext uri="{FF2B5EF4-FFF2-40B4-BE49-F238E27FC236}">
                <a16:creationId xmlns:a16="http://schemas.microsoft.com/office/drawing/2014/main" id="{C47D37C9-3DF4-DCB1-597B-FEBA9B04EB42}"/>
              </a:ext>
            </a:extLst>
          </p:cNvPr>
          <p:cNvSpPr txBox="1">
            <a:spLocks/>
          </p:cNvSpPr>
          <p:nvPr/>
        </p:nvSpPr>
        <p:spPr>
          <a:xfrm>
            <a:off x="6081418" y="4690945"/>
            <a:ext cx="326653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33" rIns="182700" bIns="91333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763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406B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999"/>
              </a:spcBef>
              <a:buNone/>
            </a:pPr>
            <a:r>
              <a:rPr lang="fr-FR" sz="2400" dirty="0"/>
              <a:t>Extraction</a:t>
            </a:r>
          </a:p>
        </p:txBody>
      </p:sp>
      <p:sp>
        <p:nvSpPr>
          <p:cNvPr id="26" name="Google Shape;76;g252a159a8fd_1_10">
            <a:extLst>
              <a:ext uri="{FF2B5EF4-FFF2-40B4-BE49-F238E27FC236}">
                <a16:creationId xmlns:a16="http://schemas.microsoft.com/office/drawing/2014/main" id="{847437A5-0E46-65A0-C277-228140F49170}"/>
              </a:ext>
            </a:extLst>
          </p:cNvPr>
          <p:cNvSpPr txBox="1">
            <a:spLocks/>
          </p:cNvSpPr>
          <p:nvPr/>
        </p:nvSpPr>
        <p:spPr>
          <a:xfrm>
            <a:off x="8880915" y="4705937"/>
            <a:ext cx="326653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33" rIns="182700" bIns="91333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763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406B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999"/>
              </a:spcBef>
              <a:buNone/>
            </a:pPr>
            <a:r>
              <a:rPr lang="fr-FR" sz="2400" dirty="0"/>
              <a:t>Utilisation</a:t>
            </a:r>
          </a:p>
        </p:txBody>
      </p:sp>
      <p:sp>
        <p:nvSpPr>
          <p:cNvPr id="27" name="Google Shape;138;p18">
            <a:extLst>
              <a:ext uri="{FF2B5EF4-FFF2-40B4-BE49-F238E27FC236}">
                <a16:creationId xmlns:a16="http://schemas.microsoft.com/office/drawing/2014/main" id="{9FB4D5D3-E3CB-7A74-22E6-E9753294D8DE}"/>
              </a:ext>
            </a:extLst>
          </p:cNvPr>
          <p:cNvSpPr txBox="1"/>
          <p:nvPr/>
        </p:nvSpPr>
        <p:spPr>
          <a:xfrm>
            <a:off x="8150257" y="4421821"/>
            <a:ext cx="1905559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3D</a:t>
            </a:r>
            <a:br>
              <a:rPr lang="fr" dirty="0">
                <a:solidFill>
                  <a:srgbClr val="B7B7B7"/>
                </a:solidFill>
              </a:rPr>
            </a:br>
            <a:r>
              <a:rPr lang="fr" dirty="0">
                <a:solidFill>
                  <a:srgbClr val="B7B7B7"/>
                </a:solidFill>
              </a:rPr>
              <a:t>&amp; inventaires</a:t>
            </a:r>
            <a:endParaRPr dirty="0">
              <a:solidFill>
                <a:srgbClr val="B7B7B7"/>
              </a:solidFill>
            </a:endParaRPr>
          </a:p>
        </p:txBody>
      </p:sp>
      <p:cxnSp>
        <p:nvCxnSpPr>
          <p:cNvPr id="38" name="Google Shape;176;p19">
            <a:extLst>
              <a:ext uri="{FF2B5EF4-FFF2-40B4-BE49-F238E27FC236}">
                <a16:creationId xmlns:a16="http://schemas.microsoft.com/office/drawing/2014/main" id="{2D2922FE-450B-12E3-3CE3-C44C443BCFB2}"/>
              </a:ext>
            </a:extLst>
          </p:cNvPr>
          <p:cNvCxnSpPr/>
          <p:nvPr/>
        </p:nvCxnSpPr>
        <p:spPr>
          <a:xfrm>
            <a:off x="2293033" y="2257077"/>
            <a:ext cx="1594000" cy="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" name="Google Shape;177;p19">
            <a:extLst>
              <a:ext uri="{FF2B5EF4-FFF2-40B4-BE49-F238E27FC236}">
                <a16:creationId xmlns:a16="http://schemas.microsoft.com/office/drawing/2014/main" id="{E5BDA393-2B8C-16F8-A0FA-4DACCF624E28}"/>
              </a:ext>
            </a:extLst>
          </p:cNvPr>
          <p:cNvCxnSpPr/>
          <p:nvPr/>
        </p:nvCxnSpPr>
        <p:spPr>
          <a:xfrm>
            <a:off x="8344133" y="4399511"/>
            <a:ext cx="11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Connecteur : en angle 83">
            <a:extLst>
              <a:ext uri="{FF2B5EF4-FFF2-40B4-BE49-F238E27FC236}">
                <a16:creationId xmlns:a16="http://schemas.microsoft.com/office/drawing/2014/main" id="{4148247C-E041-4B0B-9C7F-A90A9CD97A7A}"/>
              </a:ext>
            </a:extLst>
          </p:cNvPr>
          <p:cNvCxnSpPr>
            <a:cxnSpLocks/>
          </p:cNvCxnSpPr>
          <p:nvPr/>
        </p:nvCxnSpPr>
        <p:spPr>
          <a:xfrm>
            <a:off x="4881953" y="3146708"/>
            <a:ext cx="2014348" cy="1235136"/>
          </a:xfrm>
          <a:prstGeom prst="bentConnector3">
            <a:avLst>
              <a:gd name="adj1" fmla="val 571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lèche : droite 90">
            <a:extLst>
              <a:ext uri="{FF2B5EF4-FFF2-40B4-BE49-F238E27FC236}">
                <a16:creationId xmlns:a16="http://schemas.microsoft.com/office/drawing/2014/main" id="{F8E1240B-29EB-A9BB-4C5C-A2422257A9D0}"/>
              </a:ext>
            </a:extLst>
          </p:cNvPr>
          <p:cNvSpPr/>
          <p:nvPr/>
        </p:nvSpPr>
        <p:spPr>
          <a:xfrm>
            <a:off x="1130300" y="5954697"/>
            <a:ext cx="9620251" cy="290500"/>
          </a:xfrm>
          <a:prstGeom prst="rightArrow">
            <a:avLst>
              <a:gd name="adj1" fmla="val 24544"/>
              <a:gd name="adj2" fmla="val 13129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fr-FR" sz="2400" dirty="0">
                <a:solidFill>
                  <a:schemeClr val="tx1"/>
                </a:solidFill>
              </a:rPr>
            </a:b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48 – 72 heures</a:t>
            </a:r>
          </a:p>
        </p:txBody>
      </p:sp>
    </p:spTree>
    <p:extLst>
      <p:ext uri="{BB962C8B-B14F-4D97-AF65-F5344CB8AC3E}">
        <p14:creationId xmlns:p14="http://schemas.microsoft.com/office/powerpoint/2010/main" val="34749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1EE872-7387-1E60-E4DE-816A32DD1942}"/>
              </a:ext>
            </a:extLst>
          </p:cNvPr>
          <p:cNvSpPr/>
          <p:nvPr/>
        </p:nvSpPr>
        <p:spPr>
          <a:xfrm>
            <a:off x="408267" y="1589315"/>
            <a:ext cx="11364685" cy="490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8" name="Google Shape;138;p18">
            <a:extLst>
              <a:ext uri="{FF2B5EF4-FFF2-40B4-BE49-F238E27FC236}">
                <a16:creationId xmlns:a16="http://schemas.microsoft.com/office/drawing/2014/main" id="{63E9CBC8-F7B8-AF4E-4A7C-60C86E15F861}"/>
              </a:ext>
            </a:extLst>
          </p:cNvPr>
          <p:cNvSpPr txBox="1"/>
          <p:nvPr/>
        </p:nvSpPr>
        <p:spPr>
          <a:xfrm>
            <a:off x="3261205" y="3054220"/>
            <a:ext cx="1905559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3D</a:t>
            </a:r>
            <a:endParaRPr dirty="0">
              <a:solidFill>
                <a:srgbClr val="B7B7B7"/>
              </a:solidFill>
            </a:endParaRPr>
          </a:p>
        </p:txBody>
      </p:sp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700" tIns="91333" rIns="182700" bIns="91333" rtlCol="0" anchor="ctr" anchorCtr="0">
            <a:normAutofit/>
          </a:bodyPr>
          <a:lstStyle/>
          <a:p>
            <a:r>
              <a:rPr lang="fr-FR" dirty="0"/>
              <a:t>Chemin de la donnée </a:t>
            </a:r>
            <a:r>
              <a:rPr lang="fr-FR" b="1" dirty="0"/>
              <a:t>internationale</a:t>
            </a:r>
            <a:endParaRPr b="1" dirty="0"/>
          </a:p>
        </p:txBody>
      </p:sp>
      <p:pic>
        <p:nvPicPr>
          <p:cNvPr id="2" name="Google Shape;131;p18">
            <a:extLst>
              <a:ext uri="{FF2B5EF4-FFF2-40B4-BE49-F238E27FC236}">
                <a16:creationId xmlns:a16="http://schemas.microsoft.com/office/drawing/2014/main" id="{C79548F7-AFB3-7224-69B9-997FADFE2A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4557"/>
          <a:stretch/>
        </p:blipFill>
        <p:spPr>
          <a:xfrm>
            <a:off x="169286" y="1417123"/>
            <a:ext cx="1790700" cy="107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2;p18">
            <a:extLst>
              <a:ext uri="{FF2B5EF4-FFF2-40B4-BE49-F238E27FC236}">
                <a16:creationId xmlns:a16="http://schemas.microsoft.com/office/drawing/2014/main" id="{0132B5C2-5279-6D9A-83FE-9F8ED7302B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2480"/>
          <a:stretch/>
        </p:blipFill>
        <p:spPr>
          <a:xfrm>
            <a:off x="6847167" y="3711292"/>
            <a:ext cx="1701800" cy="10731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7;p18">
            <a:extLst>
              <a:ext uri="{FF2B5EF4-FFF2-40B4-BE49-F238E27FC236}">
                <a16:creationId xmlns:a16="http://schemas.microsoft.com/office/drawing/2014/main" id="{F22875C4-7748-DAFE-E4B9-3B91E1060B07}"/>
              </a:ext>
            </a:extLst>
          </p:cNvPr>
          <p:cNvSpPr txBox="1"/>
          <p:nvPr/>
        </p:nvSpPr>
        <p:spPr>
          <a:xfrm>
            <a:off x="2092397" y="2135816"/>
            <a:ext cx="1960507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brutes</a:t>
            </a:r>
            <a:endParaRPr dirty="0">
              <a:solidFill>
                <a:srgbClr val="B7B7B7"/>
              </a:solidFill>
            </a:endParaRPr>
          </a:p>
        </p:txBody>
      </p:sp>
      <p:sp>
        <p:nvSpPr>
          <p:cNvPr id="8" name="Google Shape;138;p18">
            <a:extLst>
              <a:ext uri="{FF2B5EF4-FFF2-40B4-BE49-F238E27FC236}">
                <a16:creationId xmlns:a16="http://schemas.microsoft.com/office/drawing/2014/main" id="{E59591B5-524F-39EA-C20A-10A984F07638}"/>
              </a:ext>
            </a:extLst>
          </p:cNvPr>
          <p:cNvSpPr txBox="1"/>
          <p:nvPr/>
        </p:nvSpPr>
        <p:spPr>
          <a:xfrm>
            <a:off x="5199721" y="4312964"/>
            <a:ext cx="1905559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3D</a:t>
            </a:r>
            <a:endParaRPr dirty="0">
              <a:solidFill>
                <a:srgbClr val="B7B7B7"/>
              </a:solidFill>
            </a:endParaRPr>
          </a:p>
        </p:txBody>
      </p:sp>
      <p:grpSp>
        <p:nvGrpSpPr>
          <p:cNvPr id="10" name="Google Shape;150;p18">
            <a:extLst>
              <a:ext uri="{FF2B5EF4-FFF2-40B4-BE49-F238E27FC236}">
                <a16:creationId xmlns:a16="http://schemas.microsoft.com/office/drawing/2014/main" id="{E42238F4-516C-CE74-6B08-9F50A3312B96}"/>
              </a:ext>
            </a:extLst>
          </p:cNvPr>
          <p:cNvGrpSpPr/>
          <p:nvPr/>
        </p:nvGrpSpPr>
        <p:grpSpPr>
          <a:xfrm>
            <a:off x="4264536" y="1826140"/>
            <a:ext cx="997987" cy="882104"/>
            <a:chOff x="2689450" y="4138975"/>
            <a:chExt cx="1118820" cy="872909"/>
          </a:xfrm>
        </p:grpSpPr>
        <p:grpSp>
          <p:nvGrpSpPr>
            <p:cNvPr id="11" name="Google Shape;151;p18">
              <a:extLst>
                <a:ext uri="{FF2B5EF4-FFF2-40B4-BE49-F238E27FC236}">
                  <a16:creationId xmlns:a16="http://schemas.microsoft.com/office/drawing/2014/main" id="{AD9D8A76-7058-8FA7-042D-13585C7D120C}"/>
                </a:ext>
              </a:extLst>
            </p:cNvPr>
            <p:cNvGrpSpPr/>
            <p:nvPr/>
          </p:nvGrpSpPr>
          <p:grpSpPr>
            <a:xfrm>
              <a:off x="2994700" y="4138975"/>
              <a:ext cx="813570" cy="611100"/>
              <a:chOff x="3420500" y="3752600"/>
              <a:chExt cx="813570" cy="611100"/>
            </a:xfrm>
          </p:grpSpPr>
          <p:sp>
            <p:nvSpPr>
              <p:cNvPr id="20" name="Google Shape;152;p18">
                <a:extLst>
                  <a:ext uri="{FF2B5EF4-FFF2-40B4-BE49-F238E27FC236}">
                    <a16:creationId xmlns:a16="http://schemas.microsoft.com/office/drawing/2014/main" id="{D7ED51D4-DF46-74D7-3DB6-1408896CCD8D}"/>
                  </a:ext>
                </a:extLst>
              </p:cNvPr>
              <p:cNvSpPr/>
              <p:nvPr/>
            </p:nvSpPr>
            <p:spPr>
              <a:xfrm>
                <a:off x="3420500" y="3752600"/>
                <a:ext cx="807000" cy="611100"/>
              </a:xfrm>
              <a:prstGeom prst="roundRect">
                <a:avLst>
                  <a:gd name="adj" fmla="val 16667"/>
                </a:avLst>
              </a:prstGeom>
              <a:solidFill>
                <a:srgbClr val="EFEFE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53;p18">
                <a:extLst>
                  <a:ext uri="{FF2B5EF4-FFF2-40B4-BE49-F238E27FC236}">
                    <a16:creationId xmlns:a16="http://schemas.microsoft.com/office/drawing/2014/main" id="{AE6018FF-D128-9B19-7665-91E7F9A899AD}"/>
                  </a:ext>
                </a:extLst>
              </p:cNvPr>
              <p:cNvSpPr/>
              <p:nvPr/>
            </p:nvSpPr>
            <p:spPr>
              <a:xfrm>
                <a:off x="3972721" y="3825650"/>
                <a:ext cx="139500" cy="139500"/>
              </a:xfrm>
              <a:prstGeom prst="ellipse">
                <a:avLst/>
              </a:prstGeom>
              <a:solidFill>
                <a:srgbClr val="F3F3F3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54;p18">
                <a:extLst>
                  <a:ext uri="{FF2B5EF4-FFF2-40B4-BE49-F238E27FC236}">
                    <a16:creationId xmlns:a16="http://schemas.microsoft.com/office/drawing/2014/main" id="{7737F36B-213C-4B1B-2A55-7F7167933927}"/>
                  </a:ext>
                </a:extLst>
              </p:cNvPr>
              <p:cNvSpPr/>
              <p:nvPr/>
            </p:nvSpPr>
            <p:spPr>
              <a:xfrm>
                <a:off x="3427076" y="3938575"/>
                <a:ext cx="806994" cy="325450"/>
              </a:xfrm>
              <a:custGeom>
                <a:avLst/>
                <a:gdLst/>
                <a:ahLst/>
                <a:cxnLst/>
                <a:rect l="l" t="t" r="r" b="b"/>
                <a:pathLst>
                  <a:path w="29490" h="13018" extrusionOk="0">
                    <a:moveTo>
                      <a:pt x="0" y="10361"/>
                    </a:moveTo>
                    <a:lnTo>
                      <a:pt x="10893" y="0"/>
                    </a:lnTo>
                    <a:lnTo>
                      <a:pt x="17269" y="5845"/>
                    </a:lnTo>
                    <a:lnTo>
                      <a:pt x="19660" y="3985"/>
                    </a:lnTo>
                    <a:lnTo>
                      <a:pt x="29490" y="13018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2400"/>
              </a:p>
            </p:txBody>
          </p:sp>
        </p:grpSp>
        <p:sp>
          <p:nvSpPr>
            <p:cNvPr id="12" name="Google Shape;155;p18">
              <a:extLst>
                <a:ext uri="{FF2B5EF4-FFF2-40B4-BE49-F238E27FC236}">
                  <a16:creationId xmlns:a16="http://schemas.microsoft.com/office/drawing/2014/main" id="{F5925D1D-01A9-F6EF-432C-EB10E5407726}"/>
                </a:ext>
              </a:extLst>
            </p:cNvPr>
            <p:cNvSpPr/>
            <p:nvPr/>
          </p:nvSpPr>
          <p:spPr>
            <a:xfrm>
              <a:off x="2994250" y="4326350"/>
              <a:ext cx="808625" cy="423425"/>
            </a:xfrm>
            <a:custGeom>
              <a:avLst/>
              <a:gdLst/>
              <a:ahLst/>
              <a:cxnLst/>
              <a:rect l="l" t="t" r="r" b="b"/>
              <a:pathLst>
                <a:path w="32345" h="16937" extrusionOk="0">
                  <a:moveTo>
                    <a:pt x="0" y="10527"/>
                  </a:moveTo>
                  <a:lnTo>
                    <a:pt x="12154" y="0"/>
                  </a:lnTo>
                  <a:lnTo>
                    <a:pt x="19228" y="5812"/>
                  </a:lnTo>
                  <a:lnTo>
                    <a:pt x="21851" y="3919"/>
                  </a:lnTo>
                  <a:lnTo>
                    <a:pt x="32279" y="12620"/>
                  </a:lnTo>
                  <a:lnTo>
                    <a:pt x="32345" y="13583"/>
                  </a:lnTo>
                  <a:lnTo>
                    <a:pt x="31681" y="15110"/>
                  </a:lnTo>
                  <a:lnTo>
                    <a:pt x="30552" y="16239"/>
                  </a:lnTo>
                  <a:lnTo>
                    <a:pt x="28858" y="16937"/>
                  </a:lnTo>
                  <a:lnTo>
                    <a:pt x="3686" y="16937"/>
                  </a:lnTo>
                  <a:lnTo>
                    <a:pt x="2092" y="16339"/>
                  </a:lnTo>
                  <a:lnTo>
                    <a:pt x="797" y="15210"/>
                  </a:lnTo>
                  <a:lnTo>
                    <a:pt x="199" y="13848"/>
                  </a:lnTo>
                  <a:lnTo>
                    <a:pt x="100" y="1262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2400"/>
            </a:p>
          </p:txBody>
        </p:sp>
        <p:grpSp>
          <p:nvGrpSpPr>
            <p:cNvPr id="13" name="Google Shape;156;p18">
              <a:extLst>
                <a:ext uri="{FF2B5EF4-FFF2-40B4-BE49-F238E27FC236}">
                  <a16:creationId xmlns:a16="http://schemas.microsoft.com/office/drawing/2014/main" id="{7A812BC3-9F5E-0436-7B6D-504C3EC93BDA}"/>
                </a:ext>
              </a:extLst>
            </p:cNvPr>
            <p:cNvGrpSpPr/>
            <p:nvPr/>
          </p:nvGrpSpPr>
          <p:grpSpPr>
            <a:xfrm>
              <a:off x="2689900" y="4400784"/>
              <a:ext cx="813570" cy="611100"/>
              <a:chOff x="3420500" y="3752600"/>
              <a:chExt cx="813570" cy="611100"/>
            </a:xfrm>
          </p:grpSpPr>
          <p:sp>
            <p:nvSpPr>
              <p:cNvPr id="17" name="Google Shape;157;p18">
                <a:extLst>
                  <a:ext uri="{FF2B5EF4-FFF2-40B4-BE49-F238E27FC236}">
                    <a16:creationId xmlns:a16="http://schemas.microsoft.com/office/drawing/2014/main" id="{F80CB0D0-3D79-DC8D-E7E2-FCBAA42499B1}"/>
                  </a:ext>
                </a:extLst>
              </p:cNvPr>
              <p:cNvSpPr/>
              <p:nvPr/>
            </p:nvSpPr>
            <p:spPr>
              <a:xfrm>
                <a:off x="3420500" y="3752600"/>
                <a:ext cx="807000" cy="6111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158;p18">
                <a:extLst>
                  <a:ext uri="{FF2B5EF4-FFF2-40B4-BE49-F238E27FC236}">
                    <a16:creationId xmlns:a16="http://schemas.microsoft.com/office/drawing/2014/main" id="{4F2A09C4-21DA-F1D9-F011-DF079DE7F456}"/>
                  </a:ext>
                </a:extLst>
              </p:cNvPr>
              <p:cNvSpPr/>
              <p:nvPr/>
            </p:nvSpPr>
            <p:spPr>
              <a:xfrm>
                <a:off x="3972721" y="3825650"/>
                <a:ext cx="139500" cy="1395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159;p18">
                <a:extLst>
                  <a:ext uri="{FF2B5EF4-FFF2-40B4-BE49-F238E27FC236}">
                    <a16:creationId xmlns:a16="http://schemas.microsoft.com/office/drawing/2014/main" id="{B911AFBA-BC6F-C7CB-8F69-48C544453943}"/>
                  </a:ext>
                </a:extLst>
              </p:cNvPr>
              <p:cNvSpPr/>
              <p:nvPr/>
            </p:nvSpPr>
            <p:spPr>
              <a:xfrm>
                <a:off x="3427076" y="3938575"/>
                <a:ext cx="806994" cy="325450"/>
              </a:xfrm>
              <a:custGeom>
                <a:avLst/>
                <a:gdLst/>
                <a:ahLst/>
                <a:cxnLst/>
                <a:rect l="l" t="t" r="r" b="b"/>
                <a:pathLst>
                  <a:path w="29490" h="13018" extrusionOk="0">
                    <a:moveTo>
                      <a:pt x="0" y="10361"/>
                    </a:moveTo>
                    <a:lnTo>
                      <a:pt x="10893" y="0"/>
                    </a:lnTo>
                    <a:lnTo>
                      <a:pt x="17269" y="5845"/>
                    </a:lnTo>
                    <a:lnTo>
                      <a:pt x="19660" y="3985"/>
                    </a:lnTo>
                    <a:lnTo>
                      <a:pt x="29490" y="13018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2400"/>
              </a:p>
            </p:txBody>
          </p:sp>
        </p:grpSp>
        <p:sp>
          <p:nvSpPr>
            <p:cNvPr id="14" name="Google Shape;160;p18">
              <a:extLst>
                <a:ext uri="{FF2B5EF4-FFF2-40B4-BE49-F238E27FC236}">
                  <a16:creationId xmlns:a16="http://schemas.microsoft.com/office/drawing/2014/main" id="{6A780889-99E4-F73C-2DA4-E5192FA29911}"/>
                </a:ext>
              </a:extLst>
            </p:cNvPr>
            <p:cNvSpPr/>
            <p:nvPr/>
          </p:nvSpPr>
          <p:spPr>
            <a:xfrm>
              <a:off x="2689450" y="4588159"/>
              <a:ext cx="808625" cy="423425"/>
            </a:xfrm>
            <a:custGeom>
              <a:avLst/>
              <a:gdLst/>
              <a:ahLst/>
              <a:cxnLst/>
              <a:rect l="l" t="t" r="r" b="b"/>
              <a:pathLst>
                <a:path w="32345" h="16937" extrusionOk="0">
                  <a:moveTo>
                    <a:pt x="0" y="10527"/>
                  </a:moveTo>
                  <a:lnTo>
                    <a:pt x="12154" y="0"/>
                  </a:lnTo>
                  <a:lnTo>
                    <a:pt x="19228" y="5812"/>
                  </a:lnTo>
                  <a:lnTo>
                    <a:pt x="21851" y="3919"/>
                  </a:lnTo>
                  <a:lnTo>
                    <a:pt x="32279" y="12620"/>
                  </a:lnTo>
                  <a:lnTo>
                    <a:pt x="32345" y="13583"/>
                  </a:lnTo>
                  <a:lnTo>
                    <a:pt x="31681" y="15110"/>
                  </a:lnTo>
                  <a:lnTo>
                    <a:pt x="30552" y="16239"/>
                  </a:lnTo>
                  <a:lnTo>
                    <a:pt x="28858" y="16937"/>
                  </a:lnTo>
                  <a:lnTo>
                    <a:pt x="3686" y="16937"/>
                  </a:lnTo>
                  <a:lnTo>
                    <a:pt x="2092" y="16339"/>
                  </a:lnTo>
                  <a:lnTo>
                    <a:pt x="797" y="15210"/>
                  </a:lnTo>
                  <a:lnTo>
                    <a:pt x="199" y="13848"/>
                  </a:lnTo>
                  <a:lnTo>
                    <a:pt x="100" y="1262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2400"/>
            </a:p>
          </p:txBody>
        </p:sp>
        <p:sp>
          <p:nvSpPr>
            <p:cNvPr id="15" name="Google Shape;161;p18">
              <a:extLst>
                <a:ext uri="{FF2B5EF4-FFF2-40B4-BE49-F238E27FC236}">
                  <a16:creationId xmlns:a16="http://schemas.microsoft.com/office/drawing/2014/main" id="{41809C31-53C5-45B5-4CED-7471D49B6A70}"/>
                </a:ext>
              </a:extLst>
            </p:cNvPr>
            <p:cNvSpPr/>
            <p:nvPr/>
          </p:nvSpPr>
          <p:spPr>
            <a:xfrm>
              <a:off x="2846150" y="4253275"/>
              <a:ext cx="93000" cy="930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62;p18">
              <a:extLst>
                <a:ext uri="{FF2B5EF4-FFF2-40B4-BE49-F238E27FC236}">
                  <a16:creationId xmlns:a16="http://schemas.microsoft.com/office/drawing/2014/main" id="{C8C1D98D-F201-8CFA-D286-A5AB03AE6C55}"/>
                </a:ext>
              </a:extLst>
            </p:cNvPr>
            <p:cNvSpPr/>
            <p:nvPr/>
          </p:nvSpPr>
          <p:spPr>
            <a:xfrm rot="10800000">
              <a:off x="3566269" y="4810826"/>
              <a:ext cx="93000" cy="930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3" name="Google Shape;76;g252a159a8fd_1_10">
            <a:extLst>
              <a:ext uri="{FF2B5EF4-FFF2-40B4-BE49-F238E27FC236}">
                <a16:creationId xmlns:a16="http://schemas.microsoft.com/office/drawing/2014/main" id="{C6AB3C78-3B76-183A-6C43-CD06A9C299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565239" y="2676313"/>
            <a:ext cx="3266533" cy="669200"/>
          </a:xfrm>
          <a:prstGeom prst="rect">
            <a:avLst/>
          </a:prstGeom>
        </p:spPr>
        <p:txBody>
          <a:bodyPr spcFirstLastPara="1" vert="horz" wrap="square" lIns="182700" tIns="91333" rIns="182700" bIns="91333" rtlCol="0" anchor="t" anchorCtr="0">
            <a:normAutofit/>
          </a:bodyPr>
          <a:lstStyle/>
          <a:p>
            <a:pPr marL="0" indent="0" algn="ctr"/>
            <a:r>
              <a:rPr lang="fr-FR" dirty="0"/>
              <a:t>Collecte</a:t>
            </a:r>
            <a:endParaRPr dirty="0"/>
          </a:p>
        </p:txBody>
      </p:sp>
      <p:sp>
        <p:nvSpPr>
          <p:cNvPr id="24" name="Google Shape;76;g252a159a8fd_1_10">
            <a:extLst>
              <a:ext uri="{FF2B5EF4-FFF2-40B4-BE49-F238E27FC236}">
                <a16:creationId xmlns:a16="http://schemas.microsoft.com/office/drawing/2014/main" id="{FC223B89-494F-A24C-B036-BC7022CB7F00}"/>
              </a:ext>
            </a:extLst>
          </p:cNvPr>
          <p:cNvSpPr txBox="1">
            <a:spLocks/>
          </p:cNvSpPr>
          <p:nvPr/>
        </p:nvSpPr>
        <p:spPr>
          <a:xfrm>
            <a:off x="2228540" y="2655323"/>
            <a:ext cx="326653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33" rIns="182700" bIns="91333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763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406B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999"/>
              </a:spcBef>
              <a:buNone/>
            </a:pPr>
            <a:r>
              <a:rPr lang="fr-FR" sz="2400" dirty="0"/>
              <a:t>Transformation</a:t>
            </a:r>
          </a:p>
        </p:txBody>
      </p:sp>
      <p:sp>
        <p:nvSpPr>
          <p:cNvPr id="25" name="Google Shape;76;g252a159a8fd_1_10">
            <a:extLst>
              <a:ext uri="{FF2B5EF4-FFF2-40B4-BE49-F238E27FC236}">
                <a16:creationId xmlns:a16="http://schemas.microsoft.com/office/drawing/2014/main" id="{C47D37C9-3DF4-DCB1-597B-FEBA9B04EB42}"/>
              </a:ext>
            </a:extLst>
          </p:cNvPr>
          <p:cNvSpPr txBox="1">
            <a:spLocks/>
          </p:cNvSpPr>
          <p:nvPr/>
        </p:nvSpPr>
        <p:spPr>
          <a:xfrm>
            <a:off x="6081418" y="4690945"/>
            <a:ext cx="326653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33" rIns="182700" bIns="91333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763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406B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999"/>
              </a:spcBef>
              <a:buNone/>
            </a:pPr>
            <a:r>
              <a:rPr lang="fr-FR" sz="2400" dirty="0"/>
              <a:t>Extraction</a:t>
            </a:r>
          </a:p>
        </p:txBody>
      </p:sp>
      <p:sp>
        <p:nvSpPr>
          <p:cNvPr id="27" name="Google Shape;138;p18">
            <a:extLst>
              <a:ext uri="{FF2B5EF4-FFF2-40B4-BE49-F238E27FC236}">
                <a16:creationId xmlns:a16="http://schemas.microsoft.com/office/drawing/2014/main" id="{9FB4D5D3-E3CB-7A74-22E6-E9753294D8DE}"/>
              </a:ext>
            </a:extLst>
          </p:cNvPr>
          <p:cNvSpPr txBox="1"/>
          <p:nvPr/>
        </p:nvSpPr>
        <p:spPr>
          <a:xfrm>
            <a:off x="8150257" y="4421821"/>
            <a:ext cx="1905559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3D</a:t>
            </a:r>
            <a:br>
              <a:rPr lang="fr" dirty="0">
                <a:solidFill>
                  <a:srgbClr val="B7B7B7"/>
                </a:solidFill>
              </a:rPr>
            </a:br>
            <a:r>
              <a:rPr lang="fr" dirty="0">
                <a:solidFill>
                  <a:srgbClr val="B7B7B7"/>
                </a:solidFill>
              </a:rPr>
              <a:t>&amp; inventaires</a:t>
            </a:r>
            <a:endParaRPr dirty="0">
              <a:solidFill>
                <a:srgbClr val="B7B7B7"/>
              </a:solidFill>
            </a:endParaRPr>
          </a:p>
        </p:txBody>
      </p:sp>
      <p:cxnSp>
        <p:nvCxnSpPr>
          <p:cNvPr id="38" name="Google Shape;176;p19">
            <a:extLst>
              <a:ext uri="{FF2B5EF4-FFF2-40B4-BE49-F238E27FC236}">
                <a16:creationId xmlns:a16="http://schemas.microsoft.com/office/drawing/2014/main" id="{2D2922FE-450B-12E3-3CE3-C44C443BCFB2}"/>
              </a:ext>
            </a:extLst>
          </p:cNvPr>
          <p:cNvCxnSpPr/>
          <p:nvPr/>
        </p:nvCxnSpPr>
        <p:spPr>
          <a:xfrm>
            <a:off x="2293033" y="2257077"/>
            <a:ext cx="1594000" cy="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" name="Google Shape;177;p19">
            <a:extLst>
              <a:ext uri="{FF2B5EF4-FFF2-40B4-BE49-F238E27FC236}">
                <a16:creationId xmlns:a16="http://schemas.microsoft.com/office/drawing/2014/main" id="{E5BDA393-2B8C-16F8-A0FA-4DACCF624E28}"/>
              </a:ext>
            </a:extLst>
          </p:cNvPr>
          <p:cNvCxnSpPr/>
          <p:nvPr/>
        </p:nvCxnSpPr>
        <p:spPr>
          <a:xfrm>
            <a:off x="8344133" y="4399511"/>
            <a:ext cx="11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93;p19">
            <a:extLst>
              <a:ext uri="{FF2B5EF4-FFF2-40B4-BE49-F238E27FC236}">
                <a16:creationId xmlns:a16="http://schemas.microsoft.com/office/drawing/2014/main" id="{99169D87-E4F2-20AE-5CB7-DA84F55DC243}"/>
              </a:ext>
            </a:extLst>
          </p:cNvPr>
          <p:cNvCxnSpPr/>
          <p:nvPr/>
        </p:nvCxnSpPr>
        <p:spPr>
          <a:xfrm rot="10800000" flipH="1">
            <a:off x="3650933" y="5134411"/>
            <a:ext cx="1248800" cy="930000"/>
          </a:xfrm>
          <a:prstGeom prst="bentConnector3">
            <a:avLst>
              <a:gd name="adj1" fmla="val 1007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138;p18">
            <a:extLst>
              <a:ext uri="{FF2B5EF4-FFF2-40B4-BE49-F238E27FC236}">
                <a16:creationId xmlns:a16="http://schemas.microsoft.com/office/drawing/2014/main" id="{654AAC17-FED2-C868-60EB-605ADDA8C211}"/>
              </a:ext>
            </a:extLst>
          </p:cNvPr>
          <p:cNvSpPr txBox="1"/>
          <p:nvPr/>
        </p:nvSpPr>
        <p:spPr>
          <a:xfrm>
            <a:off x="3206961" y="5457957"/>
            <a:ext cx="1905559" cy="73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dirty="0">
                <a:solidFill>
                  <a:srgbClr val="B7B7B7"/>
                </a:solidFill>
              </a:rPr>
              <a:t>Données 3D</a:t>
            </a:r>
            <a:endParaRPr dirty="0">
              <a:solidFill>
                <a:srgbClr val="B7B7B7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4597196-5BFC-1FC7-5245-AA5E78436510}"/>
              </a:ext>
            </a:extLst>
          </p:cNvPr>
          <p:cNvGrpSpPr/>
          <p:nvPr/>
        </p:nvGrpSpPr>
        <p:grpSpPr>
          <a:xfrm>
            <a:off x="2152985" y="3146709"/>
            <a:ext cx="4743316" cy="1741446"/>
            <a:chOff x="1614738" y="2360031"/>
            <a:chExt cx="3557487" cy="1306084"/>
          </a:xfrm>
        </p:grpSpPr>
        <p:grpSp>
          <p:nvGrpSpPr>
            <p:cNvPr id="44" name="Google Shape;182;p19">
              <a:extLst>
                <a:ext uri="{FF2B5EF4-FFF2-40B4-BE49-F238E27FC236}">
                  <a16:creationId xmlns:a16="http://schemas.microsoft.com/office/drawing/2014/main" id="{239B22C8-3D46-56D8-9D63-A41A34EF1C2E}"/>
                </a:ext>
              </a:extLst>
            </p:cNvPr>
            <p:cNvGrpSpPr/>
            <p:nvPr/>
          </p:nvGrpSpPr>
          <p:grpSpPr>
            <a:xfrm>
              <a:off x="3406757" y="3011802"/>
              <a:ext cx="549783" cy="609127"/>
              <a:chOff x="1002550" y="3021300"/>
              <a:chExt cx="658875" cy="857266"/>
            </a:xfrm>
          </p:grpSpPr>
          <p:cxnSp>
            <p:nvCxnSpPr>
              <p:cNvPr id="45" name="Google Shape;183;p19">
                <a:extLst>
                  <a:ext uri="{FF2B5EF4-FFF2-40B4-BE49-F238E27FC236}">
                    <a16:creationId xmlns:a16="http://schemas.microsoft.com/office/drawing/2014/main" id="{3B17D7F1-DB45-E2E9-51BF-A9D8FB22C38B}"/>
                  </a:ext>
                </a:extLst>
              </p:cNvPr>
              <p:cNvCxnSpPr/>
              <p:nvPr/>
            </p:nvCxnSpPr>
            <p:spPr>
              <a:xfrm>
                <a:off x="1002550" y="3134550"/>
                <a:ext cx="258900" cy="378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184;p19">
                <a:extLst>
                  <a:ext uri="{FF2B5EF4-FFF2-40B4-BE49-F238E27FC236}">
                    <a16:creationId xmlns:a16="http://schemas.microsoft.com/office/drawing/2014/main" id="{158C92DB-6650-7C8F-C919-C8DEFCC589E1}"/>
                  </a:ext>
                </a:extLst>
              </p:cNvPr>
              <p:cNvCxnSpPr/>
              <p:nvPr/>
            </p:nvCxnSpPr>
            <p:spPr>
              <a:xfrm flipH="1">
                <a:off x="1422325" y="3137850"/>
                <a:ext cx="239100" cy="37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185;p19">
                <a:extLst>
                  <a:ext uri="{FF2B5EF4-FFF2-40B4-BE49-F238E27FC236}">
                    <a16:creationId xmlns:a16="http://schemas.microsoft.com/office/drawing/2014/main" id="{084C3282-F283-49A3-BE28-A1A450565610}"/>
                  </a:ext>
                </a:extLst>
              </p:cNvPr>
              <p:cNvCxnSpPr/>
              <p:nvPr/>
            </p:nvCxnSpPr>
            <p:spPr>
              <a:xfrm>
                <a:off x="1261450" y="3514366"/>
                <a:ext cx="0" cy="364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186;p19">
                <a:extLst>
                  <a:ext uri="{FF2B5EF4-FFF2-40B4-BE49-F238E27FC236}">
                    <a16:creationId xmlns:a16="http://schemas.microsoft.com/office/drawing/2014/main" id="{086E8D6A-B49C-83F3-CF38-A533EDEFFE2A}"/>
                  </a:ext>
                </a:extLst>
              </p:cNvPr>
              <p:cNvCxnSpPr/>
              <p:nvPr/>
            </p:nvCxnSpPr>
            <p:spPr>
              <a:xfrm>
                <a:off x="1422325" y="3509850"/>
                <a:ext cx="0" cy="364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187;p19">
                <a:extLst>
                  <a:ext uri="{FF2B5EF4-FFF2-40B4-BE49-F238E27FC236}">
                    <a16:creationId xmlns:a16="http://schemas.microsoft.com/office/drawing/2014/main" id="{B83F7A3C-9A6C-4CF6-6CC9-2DE8746BF366}"/>
                  </a:ext>
                </a:extLst>
              </p:cNvPr>
              <p:cNvCxnSpPr/>
              <p:nvPr/>
            </p:nvCxnSpPr>
            <p:spPr>
              <a:xfrm>
                <a:off x="1341275" y="3134550"/>
                <a:ext cx="0" cy="199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50" name="Google Shape;188;p19">
                <a:extLst>
                  <a:ext uri="{FF2B5EF4-FFF2-40B4-BE49-F238E27FC236}">
                    <a16:creationId xmlns:a16="http://schemas.microsoft.com/office/drawing/2014/main" id="{4C456B78-ADDF-453C-6979-20066E54A0AA}"/>
                  </a:ext>
                </a:extLst>
              </p:cNvPr>
              <p:cNvCxnSpPr/>
              <p:nvPr/>
            </p:nvCxnSpPr>
            <p:spPr>
              <a:xfrm>
                <a:off x="1419350" y="3021300"/>
                <a:ext cx="0" cy="199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51" name="Google Shape;189;p19">
                <a:extLst>
                  <a:ext uri="{FF2B5EF4-FFF2-40B4-BE49-F238E27FC236}">
                    <a16:creationId xmlns:a16="http://schemas.microsoft.com/office/drawing/2014/main" id="{07E48EAD-06C6-74F0-91CC-64FF173E7A95}"/>
                  </a:ext>
                </a:extLst>
              </p:cNvPr>
              <p:cNvCxnSpPr/>
              <p:nvPr/>
            </p:nvCxnSpPr>
            <p:spPr>
              <a:xfrm>
                <a:off x="1263250" y="3021300"/>
                <a:ext cx="0" cy="199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cxnSp>
          <p:nvCxnSpPr>
            <p:cNvPr id="53" name="Google Shape;191;p19">
              <a:extLst>
                <a:ext uri="{FF2B5EF4-FFF2-40B4-BE49-F238E27FC236}">
                  <a16:creationId xmlns:a16="http://schemas.microsoft.com/office/drawing/2014/main" id="{AB6E20C0-0199-B083-C33E-BE277D847BB4}"/>
                </a:ext>
              </a:extLst>
            </p:cNvPr>
            <p:cNvCxnSpPr/>
            <p:nvPr/>
          </p:nvCxnSpPr>
          <p:spPr>
            <a:xfrm rot="10800000" flipH="1">
              <a:off x="4056525" y="3286383"/>
              <a:ext cx="1115700" cy="6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4" name="Google Shape;192;p19">
              <a:extLst>
                <a:ext uri="{FF2B5EF4-FFF2-40B4-BE49-F238E27FC236}">
                  <a16:creationId xmlns:a16="http://schemas.microsoft.com/office/drawing/2014/main" id="{6AAC164F-EF48-075C-6AC7-27B069E846B8}"/>
                </a:ext>
              </a:extLst>
            </p:cNvPr>
            <p:cNvCxnSpPr>
              <a:cxnSpLocks/>
            </p:cNvCxnSpPr>
            <p:nvPr/>
          </p:nvCxnSpPr>
          <p:spPr>
            <a:xfrm>
              <a:off x="3674799" y="2360031"/>
              <a:ext cx="0" cy="50191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7" name="Google Shape;76;g252a159a8fd_1_10">
              <a:extLst>
                <a:ext uri="{FF2B5EF4-FFF2-40B4-BE49-F238E27FC236}">
                  <a16:creationId xmlns:a16="http://schemas.microsoft.com/office/drawing/2014/main" id="{D2B21CD7-A919-DD54-31F8-988EDB737A8F}"/>
                </a:ext>
              </a:extLst>
            </p:cNvPr>
            <p:cNvSpPr txBox="1">
              <a:spLocks/>
            </p:cNvSpPr>
            <p:nvPr/>
          </p:nvSpPr>
          <p:spPr>
            <a:xfrm>
              <a:off x="1614738" y="3164215"/>
              <a:ext cx="2449900" cy="5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700" tIns="91333" rIns="182700" bIns="91333" anchor="t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6356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rgbClr val="07635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6B98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406B98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>
                <a:spcBef>
                  <a:spcPts val="999"/>
                </a:spcBef>
                <a:buNone/>
              </a:pPr>
              <a:r>
                <a:rPr lang="fr-FR" sz="2400" dirty="0"/>
                <a:t>Conversion</a:t>
              </a:r>
            </a:p>
          </p:txBody>
        </p:sp>
      </p:grpSp>
      <p:sp>
        <p:nvSpPr>
          <p:cNvPr id="79" name="Google Shape;76;g252a159a8fd_1_10">
            <a:extLst>
              <a:ext uri="{FF2B5EF4-FFF2-40B4-BE49-F238E27FC236}">
                <a16:creationId xmlns:a16="http://schemas.microsoft.com/office/drawing/2014/main" id="{37E9CF64-912C-9FAB-15E3-AF325F898147}"/>
              </a:ext>
            </a:extLst>
          </p:cNvPr>
          <p:cNvSpPr txBox="1">
            <a:spLocks/>
          </p:cNvSpPr>
          <p:nvPr/>
        </p:nvSpPr>
        <p:spPr>
          <a:xfrm>
            <a:off x="-93239" y="5652412"/>
            <a:ext cx="382591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33" rIns="182700" bIns="91333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763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406B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999"/>
              </a:spcBef>
              <a:buNone/>
            </a:pPr>
            <a:r>
              <a:rPr lang="fr-FR" sz="2400" dirty="0"/>
              <a:t>Source de données tierces</a:t>
            </a:r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FFDA839E-77F8-932F-D75C-918D3A9760F2}"/>
              </a:ext>
            </a:extLst>
          </p:cNvPr>
          <p:cNvSpPr/>
          <p:nvPr/>
        </p:nvSpPr>
        <p:spPr>
          <a:xfrm>
            <a:off x="35201" y="3886012"/>
            <a:ext cx="5338353" cy="243560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0A453318-50CF-2109-DC21-352FC4B8CB23}"/>
              </a:ext>
            </a:extLst>
          </p:cNvPr>
          <p:cNvCxnSpPr>
            <a:cxnSpLocks/>
          </p:cNvCxnSpPr>
          <p:nvPr/>
        </p:nvCxnSpPr>
        <p:spPr>
          <a:xfrm>
            <a:off x="4881953" y="3146708"/>
            <a:ext cx="2014348" cy="1235136"/>
          </a:xfrm>
          <a:prstGeom prst="bentConnector3">
            <a:avLst>
              <a:gd name="adj1" fmla="val 571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oogle Shape;176;p19">
            <a:extLst>
              <a:ext uri="{FF2B5EF4-FFF2-40B4-BE49-F238E27FC236}">
                <a16:creationId xmlns:a16="http://schemas.microsoft.com/office/drawing/2014/main" id="{60817DDA-835E-A782-2D1E-9C7E7D2FE91A}"/>
              </a:ext>
            </a:extLst>
          </p:cNvPr>
          <p:cNvCxnSpPr>
            <a:cxnSpLocks/>
          </p:cNvCxnSpPr>
          <p:nvPr/>
        </p:nvCxnSpPr>
        <p:spPr>
          <a:xfrm>
            <a:off x="3625597" y="6069340"/>
            <a:ext cx="1281911" cy="0"/>
          </a:xfrm>
          <a:prstGeom prst="straightConnector1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9" name="Google Shape;133;p18">
            <a:extLst>
              <a:ext uri="{FF2B5EF4-FFF2-40B4-BE49-F238E27FC236}">
                <a16:creationId xmlns:a16="http://schemas.microsoft.com/office/drawing/2014/main" id="{215C807B-2475-0852-E9E8-6ED206DD86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8775"/>
          <a:stretch/>
        </p:blipFill>
        <p:spPr>
          <a:xfrm>
            <a:off x="9872767" y="3906980"/>
            <a:ext cx="1244600" cy="87741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76;g252a159a8fd_1_10">
            <a:extLst>
              <a:ext uri="{FF2B5EF4-FFF2-40B4-BE49-F238E27FC236}">
                <a16:creationId xmlns:a16="http://schemas.microsoft.com/office/drawing/2014/main" id="{4E3DD3B3-123D-E738-2358-7D77801CF6E3}"/>
              </a:ext>
            </a:extLst>
          </p:cNvPr>
          <p:cNvSpPr txBox="1">
            <a:spLocks/>
          </p:cNvSpPr>
          <p:nvPr/>
        </p:nvSpPr>
        <p:spPr>
          <a:xfrm>
            <a:off x="8880915" y="4705937"/>
            <a:ext cx="326653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33" rIns="182700" bIns="91333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763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406B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999"/>
              </a:spcBef>
              <a:buNone/>
            </a:pPr>
            <a:r>
              <a:rPr lang="fr-FR" sz="2400" dirty="0"/>
              <a:t>Utilisation</a:t>
            </a:r>
          </a:p>
        </p:txBody>
      </p:sp>
    </p:spTree>
    <p:extLst>
      <p:ext uri="{BB962C8B-B14F-4D97-AF65-F5344CB8AC3E}">
        <p14:creationId xmlns:p14="http://schemas.microsoft.com/office/powerpoint/2010/main" val="4665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29c71e574_0_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fr-FR" dirty="0"/>
              <a:t>Et à propos de la plateforme ?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4B84F5-A409-874A-864F-B4ADC68623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213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700" tIns="91333" rIns="182700" bIns="91333" rtlCol="0" anchor="ctr" anchorCtr="0">
            <a:normAutofit/>
          </a:bodyPr>
          <a:lstStyle/>
          <a:p>
            <a:r>
              <a:rPr lang="fr-FR" dirty="0"/>
              <a:t>Vue d’ensemble de la plateforme numérique</a:t>
            </a:r>
            <a:endParaRPr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5234704-4F34-AB3C-4515-A47E838F77AD}"/>
              </a:ext>
            </a:extLst>
          </p:cNvPr>
          <p:cNvGrpSpPr/>
          <p:nvPr/>
        </p:nvGrpSpPr>
        <p:grpSpPr>
          <a:xfrm>
            <a:off x="1450206" y="1398873"/>
            <a:ext cx="9291589" cy="5267545"/>
            <a:chOff x="-31800" y="-308700"/>
            <a:chExt cx="9207600" cy="57609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Google Shape;99;p17">
              <a:extLst>
                <a:ext uri="{FF2B5EF4-FFF2-40B4-BE49-F238E27FC236}">
                  <a16:creationId xmlns:a16="http://schemas.microsoft.com/office/drawing/2014/main" id="{7CD5D4E2-0023-9D6A-807F-909F5FB34A8C}"/>
                </a:ext>
              </a:extLst>
            </p:cNvPr>
            <p:cNvSpPr/>
            <p:nvPr/>
          </p:nvSpPr>
          <p:spPr>
            <a:xfrm>
              <a:off x="-31800" y="-308700"/>
              <a:ext cx="9207600" cy="5760900"/>
            </a:xfrm>
            <a:prstGeom prst="roundRect">
              <a:avLst>
                <a:gd name="adj" fmla="val 6645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/>
            </a:p>
          </p:txBody>
        </p:sp>
        <p:pic>
          <p:nvPicPr>
            <p:cNvPr id="30" name="Google Shape;103;p17">
              <a:extLst>
                <a:ext uri="{FF2B5EF4-FFF2-40B4-BE49-F238E27FC236}">
                  <a16:creationId xmlns:a16="http://schemas.microsoft.com/office/drawing/2014/main" id="{0BA0590B-03EA-274A-5052-1B52DA672D5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4971" y="-99897"/>
              <a:ext cx="2210538" cy="2180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04;p17">
              <a:extLst>
                <a:ext uri="{FF2B5EF4-FFF2-40B4-BE49-F238E27FC236}">
                  <a16:creationId xmlns:a16="http://schemas.microsoft.com/office/drawing/2014/main" id="{60EFE790-C8A2-94EB-F230-EE77941859A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4050" y="2952225"/>
              <a:ext cx="2113700" cy="217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05;p17">
              <a:extLst>
                <a:ext uri="{FF2B5EF4-FFF2-40B4-BE49-F238E27FC236}">
                  <a16:creationId xmlns:a16="http://schemas.microsoft.com/office/drawing/2014/main" id="{658C0B0F-F8EE-EB81-C1A9-826648D48FF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54038" y="-96398"/>
              <a:ext cx="2245737" cy="21767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06;p17">
              <a:extLst>
                <a:ext uri="{FF2B5EF4-FFF2-40B4-BE49-F238E27FC236}">
                  <a16:creationId xmlns:a16="http://schemas.microsoft.com/office/drawing/2014/main" id="{8B94156C-DA81-FE30-BD97-871B3275F6B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6675" y="-99922"/>
              <a:ext cx="2376035" cy="2636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07;p17">
              <a:extLst>
                <a:ext uri="{FF2B5EF4-FFF2-40B4-BE49-F238E27FC236}">
                  <a16:creationId xmlns:a16="http://schemas.microsoft.com/office/drawing/2014/main" id="{82E29379-3C96-2BE6-759A-1C61A7A5239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6685" y="2846433"/>
              <a:ext cx="2261066" cy="2222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108;p17">
              <a:extLst>
                <a:ext uri="{FF2B5EF4-FFF2-40B4-BE49-F238E27FC236}">
                  <a16:creationId xmlns:a16="http://schemas.microsoft.com/office/drawing/2014/main" id="{B19A3639-27AE-F170-6BCB-6099C086F591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394971" y="2846443"/>
              <a:ext cx="2207413" cy="24526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Google Shape;411;p12">
            <a:extLst>
              <a:ext uri="{FF2B5EF4-FFF2-40B4-BE49-F238E27FC236}">
                <a16:creationId xmlns:a16="http://schemas.microsoft.com/office/drawing/2014/main" id="{02EBA1E5-90DE-B401-16AF-67857F9CBA4E}"/>
              </a:ext>
            </a:extLst>
          </p:cNvPr>
          <p:cNvSpPr txBox="1"/>
          <p:nvPr/>
        </p:nvSpPr>
        <p:spPr>
          <a:xfrm>
            <a:off x="1765133" y="6370873"/>
            <a:ext cx="5758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CA" sz="1400" dirty="0">
                <a:latin typeface="Poppins"/>
                <a:ea typeface="Poppins"/>
                <a:cs typeface="Poppins"/>
                <a:sym typeface="Poppins"/>
                <a:hlinkClick r:id="rId9"/>
              </a:rPr>
              <a:t>https://solutions.jakarto.com</a:t>
            </a:r>
            <a:endParaRPr lang="fr-CA" sz="1400" dirty="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0356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1;p12">
            <a:extLst>
              <a:ext uri="{FF2B5EF4-FFF2-40B4-BE49-F238E27FC236}">
                <a16:creationId xmlns:a16="http://schemas.microsoft.com/office/drawing/2014/main" id="{3BC4962B-1D9F-7D6A-7C72-21CFE582FF18}"/>
              </a:ext>
            </a:extLst>
          </p:cNvPr>
          <p:cNvSpPr txBox="1"/>
          <p:nvPr/>
        </p:nvSpPr>
        <p:spPr>
          <a:xfrm>
            <a:off x="1106765" y="6370873"/>
            <a:ext cx="5758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CA" sz="1400" dirty="0">
                <a:latin typeface="Poppins"/>
                <a:ea typeface="Poppins"/>
                <a:cs typeface="Poppins"/>
                <a:sym typeface="Poppins"/>
                <a:hlinkClick r:id="rId3"/>
              </a:rPr>
              <a:t>https://maps.jakarto.com</a:t>
            </a:r>
            <a:endParaRPr lang="fr-CA" sz="14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" name="Image 3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1FC7492E-7344-87C5-A07A-EEB75A8C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235891"/>
            <a:ext cx="2892673" cy="939403"/>
          </a:xfrm>
          <a:prstGeom prst="rect">
            <a:avLst/>
          </a:prstGeom>
        </p:spPr>
      </p:pic>
      <p:sp>
        <p:nvSpPr>
          <p:cNvPr id="397" name="Google Shape;397;p11"/>
          <p:cNvSpPr txBox="1">
            <a:spLocks noGrp="1"/>
          </p:cNvSpPr>
          <p:nvPr>
            <p:ph type="body" idx="4294967295"/>
          </p:nvPr>
        </p:nvSpPr>
        <p:spPr>
          <a:xfrm>
            <a:off x="216000" y="1349275"/>
            <a:ext cx="5602800" cy="490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457189" lvl="1" indent="0">
              <a:buClr>
                <a:srgbClr val="001F44"/>
              </a:buClr>
              <a:buSzPts val="2000"/>
              <a:buNone/>
            </a:pP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Application </a:t>
            </a: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Web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qui facilite l'accès aux données </a:t>
            </a:r>
            <a:r>
              <a:rPr lang="fr-CA" sz="2000" dirty="0" err="1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LiDAR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&amp; imagerie pour </a:t>
            </a: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visualiser, mesurer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et </a:t>
            </a: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inventorier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b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</a:b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les actifs de la ville.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189" lvl="1" indent="0">
              <a:buClr>
                <a:schemeClr val="dk1"/>
              </a:buClr>
              <a:buSzPts val="2000"/>
              <a:buNone/>
            </a:pPr>
            <a:endParaRPr sz="2000" dirty="0">
              <a:solidFill>
                <a:srgbClr val="001F44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457189" lvl="1" indent="0">
              <a:buClr>
                <a:srgbClr val="001F44"/>
              </a:buClr>
              <a:buSzPts val="2000"/>
              <a:buNone/>
            </a:pPr>
            <a:r>
              <a:rPr lang="fr-CA" sz="2000" dirty="0" err="1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Jakartowns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permet de </a:t>
            </a: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réduire le temps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passé 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sur le terrain.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189" lvl="1" indent="0">
              <a:buClr>
                <a:schemeClr val="dk1"/>
              </a:buClr>
              <a:buSzPts val="2000"/>
              <a:buNone/>
            </a:pPr>
            <a:endParaRPr sz="2000" dirty="0">
              <a:solidFill>
                <a:srgbClr val="001F44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457189" lvl="1" indent="0">
              <a:buClr>
                <a:srgbClr val="001F44"/>
              </a:buClr>
              <a:buSzPts val="2000"/>
              <a:buNone/>
            </a:pP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Combiné </a:t>
            </a: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à </a:t>
            </a:r>
            <a:r>
              <a:rPr lang="fr-CA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votre SIG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, c’est la </a:t>
            </a:r>
            <a:b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</a:b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solution 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directe pour accéder </a:t>
            </a:r>
            <a:b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aux villes jumelles numériques</a:t>
            </a:r>
            <a:r>
              <a:rPr lang="fr-CA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!</a:t>
            </a:r>
            <a:endParaRPr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398" name="Google Shape;398;p11" descr="logo-jakartowns-v2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5501" y="4644450"/>
            <a:ext cx="5403099" cy="206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AD6480-72BB-FAB6-E15F-1648AE3CD3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38122" y="876301"/>
            <a:ext cx="5450479" cy="3249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11;p12">
            <a:extLst>
              <a:ext uri="{FF2B5EF4-FFF2-40B4-BE49-F238E27FC236}">
                <a16:creationId xmlns:a16="http://schemas.microsoft.com/office/drawing/2014/main" id="{F458775B-776B-45AC-D3BE-74674D1C8702}"/>
              </a:ext>
            </a:extLst>
          </p:cNvPr>
          <p:cNvSpPr txBox="1"/>
          <p:nvPr/>
        </p:nvSpPr>
        <p:spPr>
          <a:xfrm>
            <a:off x="1106765" y="6370873"/>
            <a:ext cx="5758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CA" sz="1400" dirty="0">
                <a:latin typeface="Poppins"/>
                <a:ea typeface="Poppins"/>
                <a:cs typeface="Poppins"/>
                <a:sym typeface="Poppins"/>
                <a:hlinkClick r:id="rId3"/>
              </a:rPr>
              <a:t>https://tiles.jakarto.com</a:t>
            </a:r>
            <a:endParaRPr lang="fr-CA" sz="14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8" name="Google Shape;408;p12"/>
          <p:cNvPicPr preferRelativeResize="0"/>
          <p:nvPr/>
        </p:nvPicPr>
        <p:blipFill rotWithShape="1">
          <a:blip r:embed="rId4">
            <a:alphaModFix/>
          </a:blip>
          <a:srcRect l="23732" r="20043"/>
          <a:stretch/>
        </p:blipFill>
        <p:spPr>
          <a:xfrm>
            <a:off x="8979423" y="392501"/>
            <a:ext cx="2958579" cy="278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" name="Google Shape;409;p12"/>
          <p:cNvPicPr preferRelativeResize="0"/>
          <p:nvPr/>
        </p:nvPicPr>
        <p:blipFill rotWithShape="1">
          <a:blip r:embed="rId5">
            <a:alphaModFix/>
          </a:blip>
          <a:srcRect l="45088"/>
          <a:stretch/>
        </p:blipFill>
        <p:spPr>
          <a:xfrm>
            <a:off x="5622584" y="364069"/>
            <a:ext cx="3212587" cy="2812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2" name="Google Shape;412;p12"/>
          <p:cNvPicPr preferRelativeResize="0"/>
          <p:nvPr/>
        </p:nvPicPr>
        <p:blipFill rotWithShape="1">
          <a:blip r:embed="rId6">
            <a:alphaModFix/>
          </a:blip>
          <a:srcRect l="4561" r="4561"/>
          <a:stretch/>
        </p:blipFill>
        <p:spPr>
          <a:xfrm rot="10800000" flipH="1">
            <a:off x="5613916" y="3346736"/>
            <a:ext cx="3212585" cy="2812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3" name="Google Shape;413;p12"/>
          <p:cNvPicPr preferRelativeResize="0"/>
          <p:nvPr/>
        </p:nvPicPr>
        <p:blipFill rotWithShape="1">
          <a:blip r:embed="rId7">
            <a:alphaModFix/>
          </a:blip>
          <a:srcRect l="5923" r="5932"/>
          <a:stretch/>
        </p:blipFill>
        <p:spPr>
          <a:xfrm rot="10800000" flipH="1">
            <a:off x="8979423" y="3346736"/>
            <a:ext cx="2958579" cy="2840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A4A3592B-CC24-804B-8DB9-E27A9E689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135" y="226724"/>
            <a:ext cx="2061467" cy="939403"/>
          </a:xfrm>
          <a:prstGeom prst="rect">
            <a:avLst/>
          </a:prstGeom>
        </p:spPr>
      </p:pic>
      <p:sp>
        <p:nvSpPr>
          <p:cNvPr id="6" name="Google Shape;397;p11">
            <a:extLst>
              <a:ext uri="{FF2B5EF4-FFF2-40B4-BE49-F238E27FC236}">
                <a16:creationId xmlns:a16="http://schemas.microsoft.com/office/drawing/2014/main" id="{9D038DAD-8477-1180-A9A6-11D0FC1B8F77}"/>
              </a:ext>
            </a:extLst>
          </p:cNvPr>
          <p:cNvSpPr txBox="1">
            <a:spLocks/>
          </p:cNvSpPr>
          <p:nvPr/>
        </p:nvSpPr>
        <p:spPr>
          <a:xfrm>
            <a:off x="228699" y="1349275"/>
            <a:ext cx="5232292" cy="49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lvl="1" indent="0">
              <a:lnSpc>
                <a:spcPct val="90000"/>
              </a:lnSpc>
              <a:spcBef>
                <a:spcPts val="500"/>
              </a:spcBef>
              <a:buClr>
                <a:srgbClr val="001F44"/>
              </a:buClr>
              <a:buSzPts val="2000"/>
              <a:buNone/>
            </a:pPr>
            <a:r>
              <a:rPr lang="fr-FR" sz="2000" b="1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Service web 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permettant d’accéder à un</a:t>
            </a:r>
            <a:r>
              <a:rPr lang="fr-FR" sz="2000" b="1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flux de tuiles matricielles 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qui facilite l’intégration des données </a:t>
            </a:r>
            <a:r>
              <a:rPr lang="fr-FR" sz="2000" dirty="0" err="1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LiDAR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dans votre univers cartographique.</a:t>
            </a:r>
            <a:endParaRPr lang="fr-FR" sz="1867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189" lvl="1" indent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None/>
            </a:pPr>
            <a:endParaRPr lang="fr-FR" sz="2000" dirty="0">
              <a:solidFill>
                <a:srgbClr val="001F44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457189" lvl="1" indent="0">
              <a:lnSpc>
                <a:spcPct val="90000"/>
              </a:lnSpc>
              <a:spcBef>
                <a:spcPts val="500"/>
              </a:spcBef>
              <a:buClr>
                <a:srgbClr val="001F44"/>
              </a:buClr>
              <a:buSzPts val="2000"/>
              <a:buNone/>
            </a:pP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Ces tuiles matricielles sont </a:t>
            </a:r>
            <a:r>
              <a:rPr lang="fr-FR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créées</a:t>
            </a:r>
            <a:br>
              <a:rPr lang="fr-FR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</a:br>
            <a:r>
              <a:rPr lang="fr-FR" sz="2000" b="1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à la volée 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à partir des nuages de points </a:t>
            </a:r>
            <a:r>
              <a:rPr lang="fr-FR" sz="2000" dirty="0" err="1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LiDAR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. 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Différents styles sont disponibles.</a:t>
            </a:r>
            <a:b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</a:b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Pas de manipulation de fichiers.</a:t>
            </a:r>
            <a:b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</a:br>
            <a:endParaRPr lang="fr-FR" sz="2000" dirty="0">
              <a:solidFill>
                <a:srgbClr val="001F44"/>
              </a:solidFill>
              <a:latin typeface="Poppins" panose="00000500000000000000" pitchFamily="2" charset="0"/>
              <a:cs typeface="Poppins" panose="00000500000000000000" pitchFamily="2" charset="0"/>
              <a:sym typeface="Poppins"/>
            </a:endParaRPr>
          </a:p>
          <a:p>
            <a:pPr marL="457189" lvl="1" indent="0">
              <a:lnSpc>
                <a:spcPct val="90000"/>
              </a:lnSpc>
              <a:spcBef>
                <a:spcPts val="500"/>
              </a:spcBef>
              <a:buClr>
                <a:srgbClr val="001F44"/>
              </a:buClr>
              <a:buSzPts val="2000"/>
              <a:buNone/>
            </a:pP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La solution est utilisée par nos clients pour </a:t>
            </a:r>
            <a:r>
              <a:rPr lang="fr-FR" sz="2000" b="1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mesurer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 et </a:t>
            </a:r>
            <a:r>
              <a:rPr lang="fr-FR" sz="2000" b="1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vectoriser</a:t>
            </a:r>
            <a:r>
              <a:rPr lang="fr-FR" sz="2000" dirty="0">
                <a:solidFill>
                  <a:srgbClr val="001F44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 des éléments depuis leurs SIG.</a:t>
            </a:r>
            <a:endParaRPr lang="fr-FR" sz="1867"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81252B2-B96B-D53F-F71C-F2672DD2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Récapitulatif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5801E-2217-BF1F-B9CB-78B080A8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4953064"/>
            <a:ext cx="10852355" cy="1527812"/>
          </a:xfrm>
        </p:spPr>
        <p:txBody>
          <a:bodyPr anchor="ctr">
            <a:noAutofit/>
          </a:bodyPr>
          <a:lstStyle/>
          <a:p>
            <a:endParaRPr lang="fr-FR" sz="3733" dirty="0">
              <a:solidFill>
                <a:srgbClr val="050C65"/>
              </a:solidFill>
            </a:endParaRPr>
          </a:p>
          <a:p>
            <a:pPr marL="687600" indent="-381600">
              <a:buSzPct val="100000"/>
              <a:buFont typeface="Arial" panose="020B0604020202020204" pitchFamily="34" charset="0"/>
              <a:buChar char="•"/>
            </a:pPr>
            <a:r>
              <a:rPr lang="fr-FR" sz="2133" dirty="0"/>
              <a:t>Inciter et accompagner les acteurs outre-Atlantique qui sont équipés en </a:t>
            </a:r>
            <a:br>
              <a:rPr lang="fr-FR" sz="2133" dirty="0"/>
            </a:br>
            <a:r>
              <a:rPr lang="fr-FR" sz="2133" dirty="0"/>
              <a:t>données </a:t>
            </a:r>
            <a:r>
              <a:rPr lang="fr-FR" sz="2133" dirty="0" err="1"/>
              <a:t>LiDAR</a:t>
            </a:r>
            <a:r>
              <a:rPr lang="fr-FR" sz="2133" dirty="0"/>
              <a:t> à valoriser ces mines d’informations territoriales.</a:t>
            </a:r>
          </a:p>
          <a:p>
            <a:endParaRPr lang="fr-FR" sz="2133" dirty="0">
              <a:solidFill>
                <a:srgbClr val="050C65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FB85D97-B6BD-413A-2259-8BE7A9978B26}"/>
              </a:ext>
            </a:extLst>
          </p:cNvPr>
          <p:cNvSpPr txBox="1">
            <a:spLocks/>
          </p:cNvSpPr>
          <p:nvPr/>
        </p:nvSpPr>
        <p:spPr>
          <a:xfrm>
            <a:off x="838199" y="1825628"/>
            <a:ext cx="10852355" cy="24446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025" tIns="68500" rIns="137025" bIns="68500" rtlCol="0" anchor="ctr" anchorCtr="0">
            <a:noAutofit/>
          </a:bodyPr>
          <a:lstStyle>
            <a:lvl1pPr marL="609585" lvl="0" indent="-304792" algn="l" defTabSz="914400" rtl="0" eaLnBrk="1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76356"/>
              </a:buClr>
              <a:buSzPts val="3600"/>
              <a:buFont typeface="Arial" panose="020B0604020202020204" pitchFamily="34" charset="0"/>
              <a:buNone/>
              <a:defRPr sz="2400" kern="1200">
                <a:solidFill>
                  <a:srgbClr val="076356"/>
                </a:solidFill>
                <a:latin typeface="+mn-lt"/>
                <a:ea typeface="+mn-ea"/>
                <a:cs typeface="+mn-cs"/>
              </a:defRPr>
            </a:lvl1pPr>
            <a:lvl2pPr marL="1219170" lvl="1" indent="-304792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Font typeface="Arial" panose="020B0604020202020204" pitchFamily="34" charset="0"/>
              <a:buNone/>
              <a:defRPr sz="2000" kern="1200">
                <a:solidFill>
                  <a:srgbClr val="3B6C9E"/>
                </a:solidFill>
                <a:latin typeface="+mn-lt"/>
                <a:ea typeface="+mn-ea"/>
                <a:cs typeface="+mn-cs"/>
              </a:defRPr>
            </a:lvl2pPr>
            <a:lvl3pPr marL="1828754" lvl="2" indent="-304792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Font typeface="Arial" panose="020B0604020202020204" pitchFamily="34" charset="0"/>
              <a:buNone/>
              <a:defRPr sz="2000" kern="1200">
                <a:solidFill>
                  <a:srgbClr val="3B6C9E"/>
                </a:solidFill>
                <a:latin typeface="+mn-lt"/>
                <a:ea typeface="+mn-ea"/>
                <a:cs typeface="+mn-cs"/>
              </a:defRPr>
            </a:lvl3pPr>
            <a:lvl4pPr marL="2438339" lvl="3" indent="-558786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Font typeface="Arial" panose="020B0604020202020204" pitchFamily="34" charset="0"/>
              <a:buChar char="•"/>
              <a:defRPr sz="2000" kern="1200">
                <a:solidFill>
                  <a:srgbClr val="3B6C9E"/>
                </a:solidFill>
                <a:latin typeface="+mn-lt"/>
                <a:ea typeface="+mn-ea"/>
                <a:cs typeface="+mn-cs"/>
              </a:defRPr>
            </a:lvl4pPr>
            <a:lvl5pPr marL="3047924" lvl="4" indent="-558786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3B6C9E"/>
              </a:buClr>
              <a:buSzPts val="3000"/>
              <a:buFont typeface="Arial" panose="020B0604020202020204" pitchFamily="34" charset="0"/>
              <a:buChar char="•"/>
              <a:defRPr sz="2000" kern="1200">
                <a:solidFill>
                  <a:srgbClr val="3B6C9E"/>
                </a:solidFill>
                <a:latin typeface="+mn-lt"/>
                <a:ea typeface="+mn-ea"/>
                <a:cs typeface="+mn-cs"/>
              </a:defRPr>
            </a:lvl5pPr>
            <a:lvl6pPr marL="3657509" lvl="5" indent="-457189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57189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57189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57189" algn="l" defTabSz="914400" rtl="0" eaLnBrk="1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83" indent="-380990">
              <a:buSzPct val="100000"/>
              <a:buFont typeface="Arial" panose="020B0604020202020204" pitchFamily="34" charset="0"/>
              <a:buChar char="•"/>
            </a:pPr>
            <a:r>
              <a:rPr lang="fr-FR" sz="2133" dirty="0"/>
              <a:t>Présenter les capacités de Jakarto : </a:t>
            </a:r>
          </a:p>
          <a:p>
            <a:pPr marL="1295368" lvl="1" indent="-380990">
              <a:buSzPct val="100000"/>
              <a:buFont typeface="Arial" panose="020B0604020202020204" pitchFamily="34" charset="0"/>
              <a:buChar char="•"/>
            </a:pPr>
            <a:r>
              <a:rPr lang="fr-FR" sz="1867" dirty="0"/>
              <a:t>Du terrain à la visualisation : 72h – c’est possible !</a:t>
            </a:r>
          </a:p>
          <a:p>
            <a:pPr marL="1295368" lvl="1" indent="-380990">
              <a:buSzPct val="100000"/>
              <a:buFont typeface="Arial" panose="020B0604020202020204" pitchFamily="34" charset="0"/>
              <a:buChar char="•"/>
            </a:pPr>
            <a:r>
              <a:rPr lang="fr-FR" sz="1867" dirty="0"/>
              <a:t>Créateurs d’algorithmes et outils pour générer des inventaires à grande échelle</a:t>
            </a:r>
          </a:p>
          <a:p>
            <a:pPr marL="1295368" lvl="1" indent="-380990">
              <a:buSzPct val="100000"/>
              <a:buFont typeface="Arial" panose="020B0604020202020204" pitchFamily="34" charset="0"/>
              <a:buChar char="•"/>
            </a:pPr>
            <a:r>
              <a:rPr lang="fr-FR" sz="1867" dirty="0"/>
              <a:t>Concepteurs de solutions numériques</a:t>
            </a:r>
          </a:p>
          <a:p>
            <a:pPr marL="914377" lvl="1" indent="0">
              <a:buSzPct val="100000"/>
            </a:pPr>
            <a:endParaRPr lang="fr-FR" sz="1867" dirty="0"/>
          </a:p>
          <a:p>
            <a:pPr marL="685783" indent="-380990">
              <a:buSzPct val="100000"/>
              <a:buFont typeface="Arial" panose="020B0604020202020204" pitchFamily="34" charset="0"/>
              <a:buChar char="•"/>
            </a:pPr>
            <a:r>
              <a:rPr lang="fr-FR" sz="2133" dirty="0"/>
              <a:t>Présenter la plateforme de Jakarto : </a:t>
            </a:r>
          </a:p>
          <a:p>
            <a:pPr marL="1295368" lvl="1" indent="-380990">
              <a:buSzPct val="100000"/>
              <a:buFont typeface="Arial" panose="020B0604020202020204" pitchFamily="34" charset="0"/>
              <a:buChar char="•"/>
            </a:pPr>
            <a:r>
              <a:rPr lang="fr-FR" sz="1867" dirty="0"/>
              <a:t>Des solutions existent et sont disponibles maintenant</a:t>
            </a:r>
          </a:p>
          <a:p>
            <a:pPr marL="1295368" lvl="1" indent="-380990">
              <a:buSzPct val="100000"/>
              <a:buFont typeface="Arial" panose="020B0604020202020204" pitchFamily="34" charset="0"/>
              <a:buChar char="•"/>
            </a:pPr>
            <a:r>
              <a:rPr lang="fr-FR" sz="1867" dirty="0"/>
              <a:t>Vos données peuvent y être intégrées dès aujourd’hui. </a:t>
            </a:r>
            <a:br>
              <a:rPr lang="fr-FR" sz="1867" dirty="0"/>
            </a:br>
            <a:r>
              <a:rPr lang="fr-FR" sz="1867" dirty="0"/>
              <a:t>Valorisez-les, pour le bien de vos usagers.</a:t>
            </a:r>
            <a:br>
              <a:rPr lang="fr-FR" sz="2133" dirty="0">
                <a:solidFill>
                  <a:srgbClr val="050C65"/>
                </a:solidFill>
              </a:rPr>
            </a:br>
            <a:endParaRPr lang="fr-FR" sz="2133" dirty="0">
              <a:solidFill>
                <a:srgbClr val="050C65"/>
              </a:solidFill>
            </a:endParaRP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D6F93A51-2EA0-0C65-ACF0-5D57CD51901E}"/>
              </a:ext>
            </a:extLst>
          </p:cNvPr>
          <p:cNvSpPr txBox="1">
            <a:spLocks/>
          </p:cNvSpPr>
          <p:nvPr/>
        </p:nvSpPr>
        <p:spPr>
          <a:xfrm>
            <a:off x="844296" y="44768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025" tIns="68500" rIns="137025" bIns="685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D41F"/>
              </a:buClr>
              <a:buSzPts val="5400"/>
              <a:buFont typeface="Arial"/>
              <a:buNone/>
              <a:defRPr sz="3733" b="0" i="0" u="none" strike="noStrike" kern="1200" cap="none">
                <a:solidFill>
                  <a:srgbClr val="050C6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 dirty="0"/>
              <a:t>Le mot à retenir : </a:t>
            </a:r>
          </a:p>
        </p:txBody>
      </p:sp>
    </p:spTree>
    <p:extLst>
      <p:ext uri="{BB962C8B-B14F-4D97-AF65-F5344CB8AC3E}">
        <p14:creationId xmlns:p14="http://schemas.microsoft.com/office/powerpoint/2010/main" val="312741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/>
        </p:nvSpPr>
        <p:spPr>
          <a:xfrm>
            <a:off x="2476800" y="1050164"/>
            <a:ext cx="7238400" cy="512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3400"/>
            </a:pPr>
            <a:r>
              <a:rPr lang="fr" sz="4533" b="1" dirty="0">
                <a:solidFill>
                  <a:srgbClr val="050C65"/>
                </a:solidFill>
                <a:latin typeface="Roboto"/>
                <a:ea typeface="Roboto"/>
                <a:cs typeface="Roboto"/>
                <a:sym typeface="Roboto"/>
              </a:rPr>
              <a:t>En savoir plus : </a:t>
            </a:r>
          </a:p>
          <a:p>
            <a:pPr algn="ctr">
              <a:buClr>
                <a:srgbClr val="000000"/>
              </a:buClr>
              <a:buSzPts val="3400"/>
            </a:pPr>
            <a:endParaRPr lang="fr" sz="4533" b="1" dirty="0">
              <a:solidFill>
                <a:srgbClr val="050C65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3400"/>
            </a:pPr>
            <a:br>
              <a:rPr lang="fr" sz="4533" b="1" dirty="0">
                <a:solidFill>
                  <a:srgbClr val="050C65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-FR" sz="4533" b="1" dirty="0">
                <a:solidFill>
                  <a:srgbClr val="3E6A9F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www.jakarto.com</a:t>
            </a:r>
            <a:br>
              <a:rPr lang="fr-FR" sz="4533" b="1" dirty="0">
                <a:solidFill>
                  <a:srgbClr val="3E6A9F"/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fr-FR" sz="4533" b="1" dirty="0">
              <a:solidFill>
                <a:srgbClr val="3E6A9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3400"/>
            </a:pPr>
            <a:r>
              <a:rPr lang="fr-FR" sz="4533" b="1" dirty="0">
                <a:solidFill>
                  <a:srgbClr val="3E6A9F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loic.messal@jakarto.com</a:t>
            </a:r>
            <a:endParaRPr lang="fr-FR" sz="4533" b="1" dirty="0">
              <a:solidFill>
                <a:srgbClr val="050C65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3400"/>
            </a:pPr>
            <a:endParaRPr sz="4533" b="1" dirty="0">
              <a:solidFill>
                <a:srgbClr val="C7D4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D6921-04CC-C65B-641B-6FDF1FA69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5"/>
          <a:stretch/>
        </p:blipFill>
        <p:spPr bwMode="auto">
          <a:xfrm>
            <a:off x="3330517" y="2267868"/>
            <a:ext cx="5530967" cy="9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5406673C-6600-ECEC-12FD-E82644E99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47" y="0"/>
            <a:ext cx="8822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4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FE5BEA-6CDC-C0C8-9C17-C4890F9B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Loïc Messal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14CCDA-773D-69DA-79B5-2248A96D5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" y="511293"/>
            <a:ext cx="4362564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9D95D3-9416-9EDB-498E-8887E0A80E38}"/>
              </a:ext>
            </a:extLst>
          </p:cNvPr>
          <p:cNvSpPr txBox="1"/>
          <p:nvPr/>
        </p:nvSpPr>
        <p:spPr>
          <a:xfrm>
            <a:off x="5510914" y="1984443"/>
            <a:ext cx="6321422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38168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Passionné</a:t>
            </a:r>
            <a:r>
              <a:rPr lang="en-US" dirty="0"/>
              <a:t> de </a:t>
            </a:r>
            <a:r>
              <a:rPr lang="en-US" dirty="0" err="1"/>
              <a:t>géomatique</a:t>
            </a:r>
            <a:endParaRPr lang="en-US" dirty="0"/>
          </a:p>
          <a:p>
            <a:pPr marL="838168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Aime</a:t>
            </a:r>
            <a:r>
              <a:rPr lang="en-US" dirty="0"/>
              <a:t> </a:t>
            </a:r>
            <a:r>
              <a:rPr lang="en-US" dirty="0" err="1"/>
              <a:t>apprendre</a:t>
            </a:r>
            <a:endParaRPr lang="en-US" dirty="0"/>
          </a:p>
          <a:p>
            <a:pPr marL="838168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Code </a:t>
            </a:r>
            <a:r>
              <a:rPr lang="en-US" dirty="0" err="1"/>
              <a:t>parfois</a:t>
            </a:r>
            <a:endParaRPr lang="en-US" dirty="0"/>
          </a:p>
          <a:p>
            <a:pPr marL="838168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838168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suivi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formation à </a:t>
            </a:r>
            <a:r>
              <a:rPr lang="en-US" dirty="0" err="1"/>
              <a:t>l’ENSG</a:t>
            </a:r>
            <a:endParaRPr lang="en-US" dirty="0"/>
          </a:p>
          <a:p>
            <a:pPr marL="838168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838168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Travaille</a:t>
            </a:r>
            <a:r>
              <a:rPr lang="en-US" dirty="0"/>
              <a:t> pour Jakarto:</a:t>
            </a:r>
          </a:p>
          <a:p>
            <a:pPr marL="1295368" lvl="1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Entreprise</a:t>
            </a:r>
            <a:r>
              <a:rPr lang="en-US" dirty="0"/>
              <a:t> </a:t>
            </a:r>
            <a:r>
              <a:rPr lang="en-US" dirty="0" err="1"/>
              <a:t>créée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2017</a:t>
            </a:r>
          </a:p>
          <a:p>
            <a:pPr marL="1295368" lvl="1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2017 – 2020 	:   </a:t>
            </a:r>
            <a:r>
              <a:rPr lang="en-US" dirty="0" err="1"/>
              <a:t>Développeur</a:t>
            </a:r>
            <a:r>
              <a:rPr lang="en-US" dirty="0"/>
              <a:t> chez Jakarto</a:t>
            </a:r>
          </a:p>
          <a:p>
            <a:pPr marL="1295368" lvl="1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2020 – 2023	:   Directeur </a:t>
            </a:r>
            <a:r>
              <a:rPr lang="en-US" dirty="0" err="1"/>
              <a:t>scientifique</a:t>
            </a:r>
            <a:endParaRPr lang="en-US" dirty="0"/>
          </a:p>
          <a:p>
            <a:pPr marL="1295368" lvl="1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Depuis</a:t>
            </a:r>
            <a:r>
              <a:rPr lang="en-US" dirty="0"/>
              <a:t> 2023 	:   </a:t>
            </a:r>
            <a:r>
              <a:rPr lang="en-US" dirty="0" err="1"/>
              <a:t>Gestionnaire</a:t>
            </a:r>
            <a:r>
              <a:rPr lang="en-US" dirty="0"/>
              <a:t> des technologies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4BF484C6-411B-7B98-5983-83A8B363167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354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29c71e574_0_0"/>
          <p:cNvSpPr txBox="1">
            <a:spLocks noGrp="1"/>
          </p:cNvSpPr>
          <p:nvPr>
            <p:ph type="title"/>
          </p:nvPr>
        </p:nvSpPr>
        <p:spPr>
          <a:xfrm>
            <a:off x="653666" y="600200"/>
            <a:ext cx="8907428" cy="545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fr-FR" dirty="0"/>
              <a:t>Présentation de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2BF3ED-2766-0747-AE40-7EA8FFB1B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5"/>
          <a:stretch/>
        </p:blipFill>
        <p:spPr bwMode="auto">
          <a:xfrm>
            <a:off x="6108954" y="3061866"/>
            <a:ext cx="3463316" cy="6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E17AF7-7CFC-5CD4-EDF2-4A21AEBCBB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10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700" tIns="91333" rIns="182700" bIns="91333" rtlCol="0" anchor="ctr" anchorCtr="0">
            <a:normAutofit/>
          </a:bodyPr>
          <a:lstStyle/>
          <a:p>
            <a:br>
              <a:rPr lang="fr-FR" dirty="0"/>
            </a:br>
            <a:r>
              <a:rPr lang="fr-FR" dirty="0"/>
              <a:t>Spécialistes en cartographie 3D urbaine </a:t>
            </a:r>
          </a:p>
        </p:txBody>
      </p:sp>
      <p:pic>
        <p:nvPicPr>
          <p:cNvPr id="2050" name="Picture 2" descr="Les incontournables au Québec maritime - Mes ptits bouts du monde">
            <a:extLst>
              <a:ext uri="{FF2B5EF4-FFF2-40B4-BE49-F238E27FC236}">
                <a16:creationId xmlns:a16="http://schemas.microsoft.com/office/drawing/2014/main" id="{FCE941F9-7A20-1236-1AFB-C02013C3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1" y="1804989"/>
            <a:ext cx="10689716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1FF4030-299B-A651-D226-E577FB09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5"/>
          <a:stretch/>
        </p:blipFill>
        <p:spPr bwMode="auto">
          <a:xfrm>
            <a:off x="838200" y="365124"/>
            <a:ext cx="3463316" cy="6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0C7A3D44-332B-90B4-F1EA-E38C403E412C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33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fr-FR" sz="13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9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2a159a8fd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-FR" dirty="0"/>
              <a:t>Ce qu’on fait au Québec et dans l’Est du Canada</a:t>
            </a:r>
            <a:endParaRPr dirty="0"/>
          </a:p>
        </p:txBody>
      </p:sp>
      <p:sp>
        <p:nvSpPr>
          <p:cNvPr id="82" name="Google Shape;82;g252a159a8fd_0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80990" indent="-380990"/>
            <a:r>
              <a:rPr lang="fr-FR" dirty="0"/>
              <a:t>numérise régulièrement le territoire urbain pour les professionnels</a:t>
            </a:r>
          </a:p>
          <a:p>
            <a:pPr marL="380990" indent="-380990"/>
            <a:r>
              <a:rPr lang="fr-FR" dirty="0"/>
              <a:t>a cartographié plusieurs dizaines de milliers de km de réseau routier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D4437B-269B-A875-D516-58A8C5F9E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2" r="39174"/>
          <a:stretch/>
        </p:blipFill>
        <p:spPr>
          <a:xfrm>
            <a:off x="0" y="2770631"/>
            <a:ext cx="7415784" cy="4078225"/>
          </a:xfrm>
          <a:prstGeom prst="rect">
            <a:avLst/>
          </a:prstGeom>
        </p:spPr>
      </p:pic>
      <p:sp>
        <p:nvSpPr>
          <p:cNvPr id="4" name="Google Shape;82;g252a159a8fd_0_0">
            <a:extLst>
              <a:ext uri="{FF2B5EF4-FFF2-40B4-BE49-F238E27FC236}">
                <a16:creationId xmlns:a16="http://schemas.microsoft.com/office/drawing/2014/main" id="{8AE4FE94-2FE5-795D-BD00-61773F802294}"/>
              </a:ext>
            </a:extLst>
          </p:cNvPr>
          <p:cNvSpPr txBox="1">
            <a:spLocks/>
          </p:cNvSpPr>
          <p:nvPr/>
        </p:nvSpPr>
        <p:spPr>
          <a:xfrm>
            <a:off x="7490008" y="3270945"/>
            <a:ext cx="4286392" cy="20504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6356"/>
              </a:buClr>
              <a:buSzPts val="1800"/>
              <a:buFont typeface="Arial" panose="020B0604020202020204" pitchFamily="34" charset="0"/>
              <a:buChar char="●"/>
              <a:defRPr sz="2800" kern="1200">
                <a:solidFill>
                  <a:srgbClr val="076356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6B98"/>
              </a:buClr>
              <a:buSzPts val="1400"/>
              <a:buFont typeface="Arial" panose="020B0604020202020204" pitchFamily="34" charset="0"/>
              <a:buChar char="○"/>
              <a:defRPr sz="2400" kern="1200">
                <a:solidFill>
                  <a:srgbClr val="406B98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/>
            <a:r>
              <a:rPr lang="fr-FR" dirty="0"/>
              <a:t>Saison de captation : </a:t>
            </a:r>
            <a:br>
              <a:rPr lang="fr-FR" dirty="0"/>
            </a:br>
            <a:r>
              <a:rPr lang="fr-FR" dirty="0"/>
              <a:t>d’Avril à Novembre,</a:t>
            </a:r>
            <a:br>
              <a:rPr lang="fr-FR" dirty="0"/>
            </a:br>
            <a:r>
              <a:rPr lang="fr-FR" dirty="0"/>
              <a:t>à cause de la neige.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11D648-6D8A-F56C-7C88-238760BC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99" y="4968487"/>
            <a:ext cx="2365659" cy="17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7F7A1D-FEA7-3BE8-1353-7419A71F6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5" t="7532"/>
          <a:stretch/>
        </p:blipFill>
        <p:spPr>
          <a:xfrm>
            <a:off x="7415784" y="2779775"/>
            <a:ext cx="4776216" cy="407822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05B703-C755-749F-4B2C-5D7213FEE2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2a159a8fd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-FR" dirty="0"/>
              <a:t>Ce qu’on fait aussi au Québec et dans l’Est du Canada</a:t>
            </a:r>
          </a:p>
        </p:txBody>
      </p:sp>
      <p:sp>
        <p:nvSpPr>
          <p:cNvPr id="82" name="Google Shape;82;g252a159a8fd_0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80990" indent="-380990"/>
            <a:r>
              <a:rPr lang="fr-FR" dirty="0"/>
              <a:t>construit une base de données géospatiales</a:t>
            </a:r>
          </a:p>
          <a:p>
            <a:pPr marL="990575" lvl="1" indent="-380990"/>
            <a:r>
              <a:rPr lang="fr-FR" dirty="0"/>
              <a:t>119 874 bancs</a:t>
            </a:r>
          </a:p>
          <a:p>
            <a:pPr marL="990575" lvl="1" indent="-380990"/>
            <a:r>
              <a:rPr lang="fr-FR" dirty="0"/>
              <a:t>154 997 bornes d’incendie</a:t>
            </a:r>
          </a:p>
          <a:p>
            <a:pPr marL="990575" lvl="1" indent="-380990"/>
            <a:r>
              <a:rPr lang="fr-FR" dirty="0"/>
              <a:t>209 743 panneaux stop</a:t>
            </a:r>
          </a:p>
          <a:p>
            <a:pPr marL="990575" lvl="1" indent="-380990"/>
            <a:r>
              <a:rPr lang="fr-FR" dirty="0"/>
              <a:t>134 733 feux tricolores</a:t>
            </a:r>
          </a:p>
          <a:p>
            <a:pPr marL="990575" lvl="1" indent="-380990"/>
            <a:r>
              <a:rPr lang="fr-FR" dirty="0"/>
              <a:t>386 438 poteaux (électrique ou télécom)</a:t>
            </a:r>
          </a:p>
          <a:p>
            <a:pPr marL="609585" lvl="1" indent="0">
              <a:buNone/>
            </a:pP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C99615-CD5B-147C-4253-5A776E874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05" y="4437117"/>
            <a:ext cx="3025116" cy="21494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FFDA80-5B40-CE13-A358-AF8600E05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763" y="4437117"/>
            <a:ext cx="2717021" cy="21494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F84F24-981C-396F-75D8-3341F7494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827" y="4437117"/>
            <a:ext cx="2693317" cy="21494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90A0F5-AFE2-BEE8-EE65-9F64789AF0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696" y="1393318"/>
            <a:ext cx="4474785" cy="263553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CA91E9-2981-6C07-61B0-6A46AC8B1A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2a159a8fd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-FR" dirty="0"/>
              <a:t>Ce qu’on fait aussi au Québec et dans l’Est du Canada</a:t>
            </a:r>
            <a:endParaRPr dirty="0"/>
          </a:p>
        </p:txBody>
      </p:sp>
      <p:pic>
        <p:nvPicPr>
          <p:cNvPr id="14" name="Image 13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4D97C6A2-5CF6-A329-F644-625A5F56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56" y="1356967"/>
            <a:ext cx="11177089" cy="500097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DD9A17-EE07-FEAF-5D0E-0447FB8A59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2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29c71e574_0_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fr-FR" dirty="0"/>
              <a:t>Pourquoi j’interviens aujourd’hui ?</a:t>
            </a:r>
            <a:endParaRPr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CE1468-192B-84F2-4934-C19D7DD5C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61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22;g18f4990cb3a_0_0">
            <a:extLst>
              <a:ext uri="{FF2B5EF4-FFF2-40B4-BE49-F238E27FC236}">
                <a16:creationId xmlns:a16="http://schemas.microsoft.com/office/drawing/2014/main" id="{35BFB24F-F7EA-7618-8E91-2EB29E10A1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5" y="1651746"/>
            <a:ext cx="6413624" cy="351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23;g18f4990cb3a_0_0">
            <a:extLst>
              <a:ext uri="{FF2B5EF4-FFF2-40B4-BE49-F238E27FC236}">
                <a16:creationId xmlns:a16="http://schemas.microsoft.com/office/drawing/2014/main" id="{08AF3259-1436-33CE-3303-9CDC693FB430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658425" y="3072491"/>
            <a:ext cx="6413624" cy="32068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24;g18f4990cb3a_0_0">
            <a:extLst>
              <a:ext uri="{FF2B5EF4-FFF2-40B4-BE49-F238E27FC236}">
                <a16:creationId xmlns:a16="http://schemas.microsoft.com/office/drawing/2014/main" id="{F4228583-5552-74E6-6B06-8E97BA3E399D}"/>
              </a:ext>
            </a:extLst>
          </p:cNvPr>
          <p:cNvSpPr txBox="1"/>
          <p:nvPr/>
        </p:nvSpPr>
        <p:spPr>
          <a:xfrm>
            <a:off x="6748143" y="1703184"/>
            <a:ext cx="4806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A" sz="2400" dirty="0">
                <a:solidFill>
                  <a:srgbClr val="076356"/>
                </a:solidFill>
                <a:sym typeface="Calibri"/>
              </a:rPr>
              <a:t>des nuages de points 3D</a:t>
            </a:r>
            <a:endParaRPr sz="2400" dirty="0">
              <a:solidFill>
                <a:srgbClr val="076356"/>
              </a:solidFill>
              <a:sym typeface="Calibri"/>
            </a:endParaRPr>
          </a:p>
        </p:txBody>
      </p:sp>
      <p:sp>
        <p:nvSpPr>
          <p:cNvPr id="31" name="Google Shape;325;g18f4990cb3a_0_0">
            <a:extLst>
              <a:ext uri="{FF2B5EF4-FFF2-40B4-BE49-F238E27FC236}">
                <a16:creationId xmlns:a16="http://schemas.microsoft.com/office/drawing/2014/main" id="{9BC28F1F-322E-78AE-EFA5-56558415390E}"/>
              </a:ext>
            </a:extLst>
          </p:cNvPr>
          <p:cNvSpPr txBox="1"/>
          <p:nvPr/>
        </p:nvSpPr>
        <p:spPr>
          <a:xfrm>
            <a:off x="427329" y="5890184"/>
            <a:ext cx="5231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89" lvl="1" algn="r"/>
            <a:r>
              <a:rPr lang="fr-CA" sz="2400" dirty="0">
                <a:solidFill>
                  <a:srgbClr val="076356"/>
                </a:solidFill>
                <a:sym typeface="Calibri"/>
              </a:rPr>
              <a:t>et des images panoramiques</a:t>
            </a:r>
            <a:endParaRPr sz="2400" dirty="0">
              <a:solidFill>
                <a:srgbClr val="076356"/>
              </a:solidFill>
              <a:sym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5782CA-6342-7A16-042F-C2195601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 de données</a:t>
            </a:r>
          </a:p>
        </p:txBody>
      </p:sp>
    </p:spTree>
    <p:extLst>
      <p:ext uri="{BB962C8B-B14F-4D97-AF65-F5344CB8AC3E}">
        <p14:creationId xmlns:p14="http://schemas.microsoft.com/office/powerpoint/2010/main" val="37279196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512</Words>
  <Application>Microsoft Office PowerPoint</Application>
  <PresentationFormat>Grand écran</PresentationFormat>
  <Paragraphs>93</Paragraphs>
  <Slides>18</Slides>
  <Notes>15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Poppins</vt:lpstr>
      <vt:lpstr>Roboto</vt:lpstr>
      <vt:lpstr>Thème Office</vt:lpstr>
      <vt:lpstr>Le modèle québécois en cartographie 3D urbaine avec sa plateforme collaborative</vt:lpstr>
      <vt:lpstr>Loïc Messal</vt:lpstr>
      <vt:lpstr>Présentation de</vt:lpstr>
      <vt:lpstr> Spécialistes en cartographie 3D urbaine </vt:lpstr>
      <vt:lpstr>Ce qu’on fait au Québec et dans l’Est du Canada</vt:lpstr>
      <vt:lpstr>Ce qu’on fait aussi au Québec et dans l’Est du Canada</vt:lpstr>
      <vt:lpstr>Ce qu’on fait aussi au Québec et dans l’Est du Canada</vt:lpstr>
      <vt:lpstr>Pourquoi j’interviens aujourd’hui ?</vt:lpstr>
      <vt:lpstr>Source de données</vt:lpstr>
      <vt:lpstr>Chemin de la donnée – au Québec</vt:lpstr>
      <vt:lpstr>Chemin de la donnée internationale</vt:lpstr>
      <vt:lpstr>Et à propos de la plateforme ?</vt:lpstr>
      <vt:lpstr>Vue d’ensemble de la plateforme numérique</vt:lpstr>
      <vt:lpstr>Présentation PowerPoint</vt:lpstr>
      <vt:lpstr>Présentation PowerPoint</vt:lpstr>
      <vt:lpstr>Récapitulatif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Modèle québécois en cartographie 3D urbaine  qui révolutionne  l'acquisition, le traitement et la diffusion  de données LiDAR mobiles  avec sa plateforme collaborative</dc:title>
  <dc:creator>Loïc Messal</dc:creator>
  <cp:lastModifiedBy>Loïc Messal</cp:lastModifiedBy>
  <cp:revision>17</cp:revision>
  <dcterms:created xsi:type="dcterms:W3CDTF">2024-01-15T02:39:49Z</dcterms:created>
  <dcterms:modified xsi:type="dcterms:W3CDTF">2024-01-15T04:32:11Z</dcterms:modified>
</cp:coreProperties>
</file>