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x="12192000" cy="6858000"/>
  <p:notesSz cx="12192000" cy="6858000"/>
  <p:defaultTextStyle>
    <a:defPPr>
      <a:defRPr lang="fr-FR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"/>
        <a:ea typeface="+mn-ea"/>
        <a:cs typeface="Arial"/>
      </a:defRPr>
    </a:lvl5pPr>
    <a:lvl6pPr marL="2286000" algn="l" defTabSz="914400">
      <a:defRPr>
        <a:solidFill>
          <a:schemeClr val="tx1"/>
        </a:solidFill>
        <a:latin typeface="Arial"/>
        <a:ea typeface="+mn-ea"/>
        <a:cs typeface="Arial"/>
      </a:defRPr>
    </a:lvl6pPr>
    <a:lvl7pPr marL="2743200" algn="l" defTabSz="914400">
      <a:defRPr>
        <a:solidFill>
          <a:schemeClr val="tx1"/>
        </a:solidFill>
        <a:latin typeface="Arial"/>
        <a:ea typeface="+mn-ea"/>
        <a:cs typeface="Arial"/>
      </a:defRPr>
    </a:lvl7pPr>
    <a:lvl8pPr marL="3200400" algn="l" defTabSz="914400">
      <a:defRPr>
        <a:solidFill>
          <a:schemeClr val="tx1"/>
        </a:solidFill>
        <a:latin typeface="Arial"/>
        <a:ea typeface="+mn-ea"/>
        <a:cs typeface="Arial"/>
      </a:defRPr>
    </a:lvl8pPr>
    <a:lvl9pPr marL="3657600" algn="l" defTabSz="914400">
      <a:defRPr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presProps" Target="presProps.xml" /><Relationship Id="rId29" Type="http://schemas.openxmlformats.org/officeDocument/2006/relationships/tableStyles" Target="tableStyles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0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1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3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4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6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7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8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3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7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2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3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4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7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8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0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1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2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4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5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7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8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9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0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2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3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4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5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6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7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8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3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Image 6" hidden="0"/>
          <p:cNvPicPr/>
          <p:nvPr isPhoto="0" userDrawn="0"/>
        </p:nvPicPr>
        <p:blipFill>
          <a:blip r:embed="rId14"/>
          <a:stretch/>
        </p:blipFill>
        <p:spPr bwMode="auto">
          <a:xfrm>
            <a:off x="-749300" y="177800"/>
            <a:ext cx="6499225" cy="6462713"/>
          </a:xfrm>
          <a:prstGeom prst="rect">
            <a:avLst/>
          </a:prstGeom>
          <a:ln>
            <a:noFill/>
          </a:ln>
          <a:effectLst>
            <a:outerShdw blurRad="50800" dist="37674" dir="2700000" rotWithShape="0" algn="tl">
              <a:srgbClr val="000000">
                <a:alpha val="40000"/>
              </a:srgbClr>
            </a:outerShdw>
          </a:effectLst>
        </p:spPr>
      </p:pic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2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rPr lang="fr-FR"/>
              <a:t>Cliquez pour éditer le format du plan de texte</a:t>
            </a:r>
            <a:endParaRPr/>
          </a:p>
          <a:p>
            <a:pPr lvl="1">
              <a:defRPr/>
            </a:pPr>
            <a:r>
              <a:rPr lang="fr-FR"/>
              <a:t>Second niveau de plan</a:t>
            </a:r>
            <a:endParaRPr/>
          </a:p>
          <a:p>
            <a:pPr lvl="2">
              <a:defRPr/>
            </a:pPr>
            <a:r>
              <a:rPr lang="fr-FR"/>
              <a:t>Troisième niveau de plan</a:t>
            </a:r>
            <a:endParaRPr/>
          </a:p>
          <a:p>
            <a:pPr lvl="3">
              <a:defRPr/>
            </a:pPr>
            <a:r>
              <a:rPr lang="fr-FR"/>
              <a:t>Quatrième niveau de plan</a:t>
            </a:r>
            <a:endParaRPr/>
          </a:p>
          <a:p>
            <a:pPr lvl="4">
              <a:defRPr/>
            </a:pPr>
            <a:r>
              <a:rPr lang="fr-FR"/>
              <a:t>Cinquième niveau de plan</a:t>
            </a:r>
            <a:endParaRPr/>
          </a:p>
          <a:p>
            <a:pPr lvl="5">
              <a:defRPr/>
            </a:pPr>
            <a:r>
              <a:rPr lang="fr-FR"/>
              <a:t>Sixième niveau de plan</a:t>
            </a:r>
            <a:endParaRPr/>
          </a:p>
          <a:p>
            <a:pPr lvl="6">
              <a:defRPr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Image 6" hidden="0"/>
          <p:cNvPicPr>
            <a:picLocks noChangeAspect="1" noChangeArrowheads="1"/>
          </p:cNvPicPr>
          <p:nvPr isPhoto="0" userDrawn="0"/>
        </p:nvPicPr>
        <p:blipFill>
          <a:blip r:embed="rId14"/>
          <a:stretch/>
        </p:blipFill>
        <p:spPr bwMode="auto">
          <a:xfrm>
            <a:off x="-798513" y="200025"/>
            <a:ext cx="6527801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41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rPr lang="fr-FR"/>
              <a:t>Cliquez pour éditer le format du plan de texte</a:t>
            </a:r>
            <a:endParaRPr/>
          </a:p>
          <a:p>
            <a:pPr lvl="1">
              <a:defRPr/>
            </a:pPr>
            <a:r>
              <a:rPr lang="fr-FR"/>
              <a:t>Second niveau de plan</a:t>
            </a:r>
            <a:endParaRPr/>
          </a:p>
          <a:p>
            <a:pPr lvl="2">
              <a:defRPr/>
            </a:pPr>
            <a:r>
              <a:rPr lang="fr-FR"/>
              <a:t>Troisième niveau de plan</a:t>
            </a:r>
            <a:endParaRPr/>
          </a:p>
          <a:p>
            <a:pPr lvl="3">
              <a:defRPr/>
            </a:pPr>
            <a:r>
              <a:rPr lang="fr-FR"/>
              <a:t>Quatrième niveau de plan</a:t>
            </a:r>
            <a:endParaRPr/>
          </a:p>
          <a:p>
            <a:pPr lvl="4">
              <a:defRPr/>
            </a:pPr>
            <a:r>
              <a:rPr lang="fr-FR"/>
              <a:t>Cinquième niveau de plan</a:t>
            </a:r>
            <a:endParaRPr/>
          </a:p>
          <a:p>
            <a:pPr lvl="5">
              <a:defRPr/>
            </a:pPr>
            <a:r>
              <a:rPr lang="fr-FR"/>
              <a:t>Sixième niveau de plan</a:t>
            </a:r>
            <a:endParaRPr/>
          </a:p>
          <a:p>
            <a:pPr lvl="6">
              <a:defRPr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2pPr>
      <a:lvl3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3pPr>
      <a:lvl4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4pPr>
      <a:lvl5pPr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5pPr>
      <a:lvl6pPr marL="4572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6pPr>
      <a:lvl7pPr marL="9144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7pPr>
      <a:lvl8pPr marL="13716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8pPr>
      <a:lvl9pPr marL="1828800" algn="l">
        <a:lnSpc>
          <a:spcPct val="90000"/>
        </a:lnSpc>
        <a:spcBef>
          <a:spcPts val="0"/>
        </a:spcBef>
        <a:spcAft>
          <a:spcPts val="0"/>
        </a:spcAft>
        <a:defRPr sz="4400">
          <a:solidFill>
            <a:schemeClr val="tx1"/>
          </a:solidFill>
          <a:latin typeface="Arial"/>
          <a:cs typeface="DejaVu Sans"/>
        </a:defRPr>
      </a:lvl9pPr>
    </p:titleStyle>
    <p:bodyStyle>
      <a:lvl1pPr marL="228600" indent="-228600" algn="l">
        <a:lnSpc>
          <a:spcPct val="90000"/>
        </a:lnSpc>
        <a:spcBef>
          <a:spcPts val="1000"/>
        </a:spcBef>
        <a:spcAft>
          <a:spcPts val="0"/>
        </a:spcAft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90000"/>
        </a:lnSpc>
        <a:spcBef>
          <a:spcPts val="500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geoservices.ign.fr/lidarhd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hyperlink" Target="https://geoservices.ign.fr/rejoindre-la-communaute-lidar-hd" TargetMode="Externa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geoservices.ign.fr/bdortho" TargetMode="External"/><Relationship Id="rId5" Type="http://schemas.openxmlformats.org/officeDocument/2006/relationships/image" Target="../media/image17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s://cnig.gouv.fr/IMG/documents_wordpress/2017/12/CNIG_RTGE_PCRS_v2.0.pdf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hyperlink" Target="https://pcrs.beta.gouv.fr/" TargetMode="External"/><Relationship Id="rId7" Type="http://schemas.openxmlformats.org/officeDocument/2006/relationships/hyperlink" Target="https://geoservices.ign.fr/pc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8673" name="Image 1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717321" y="242889"/>
            <a:ext cx="301988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Image 8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CustomShape 2" hidden="0"/>
          <p:cNvSpPr/>
          <p:nvPr isPhoto="0" userDrawn="0"/>
        </p:nvSpPr>
        <p:spPr bwMode="auto">
          <a:xfrm>
            <a:off x="6316985" y="4098856"/>
            <a:ext cx="5335587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-1">
                <a:solidFill>
                  <a:srgbClr val="6C2E53"/>
                </a:solidFill>
                <a:latin typeface="Calibri"/>
              </a:rPr>
              <a:t>Par :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>
                <a:solidFill>
                  <a:srgbClr val="6C2E53"/>
                </a:solidFill>
                <a:latin typeface="Calibri"/>
              </a:rPr>
              <a:t>Céline FERRARO, TE83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pc="-1">
                <a:solidFill>
                  <a:srgbClr val="6C2E53"/>
                </a:solidFill>
                <a:latin typeface="Calibri"/>
              </a:rPr>
              <a:t>Sébastien BOURDEAU, IGN</a:t>
            </a:r>
            <a:endParaRPr lang="fr-FR" spc="-1">
              <a:latin typeface="Calibri"/>
            </a:endParaRPr>
          </a:p>
        </p:txBody>
      </p:sp>
      <p:sp>
        <p:nvSpPr>
          <p:cNvPr id="7" name="CustomShape 2" hidden="0"/>
          <p:cNvSpPr/>
          <p:nvPr isPhoto="0" userDrawn="0"/>
        </p:nvSpPr>
        <p:spPr bwMode="auto">
          <a:xfrm>
            <a:off x="5953387" y="2505005"/>
            <a:ext cx="6062783" cy="1198875"/>
          </a:xfrm>
          <a:prstGeom prst="rect">
            <a:avLst/>
          </a:prstGeom>
          <a:noFill/>
          <a:ln w="57150">
            <a:solidFill>
              <a:srgbClr val="964073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spc="-1">
                <a:solidFill>
                  <a:srgbClr val="0CA8A8"/>
                </a:solidFill>
                <a:latin typeface="Calibri"/>
              </a:rPr>
              <a:t>Groupe de Travail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spc="-1">
                <a:solidFill>
                  <a:srgbClr val="0CA8A8"/>
                </a:solidFill>
                <a:latin typeface="Calibri"/>
              </a:rPr>
              <a:t>PCRS/LIDAR/ORTHO HR </a:t>
            </a:r>
            <a:endParaRPr lang="fr-FR" sz="3600" spc="-1">
              <a:solidFill>
                <a:srgbClr val="0CA8A8"/>
              </a:solidFill>
              <a:latin typeface="Calibri"/>
            </a:endParaRPr>
          </a:p>
        </p:txBody>
      </p:sp>
      <p:sp>
        <p:nvSpPr>
          <p:cNvPr id="6" name="CustomShape 2" hidden="0"/>
          <p:cNvSpPr/>
          <p:nvPr isPhoto="0" userDrawn="0"/>
        </p:nvSpPr>
        <p:spPr bwMode="auto">
          <a:xfrm>
            <a:off x="6316985" y="5472873"/>
            <a:ext cx="5335587" cy="76798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spc="-1">
                <a:solidFill>
                  <a:srgbClr val="6C2E53"/>
                </a:solidFill>
                <a:latin typeface="Calibri"/>
              </a:rPr>
              <a:t>Jeudi 27 juin 2024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spc="-1">
                <a:solidFill>
                  <a:srgbClr val="800080"/>
                </a:solidFill>
                <a:latin typeface="Calibri"/>
              </a:rPr>
              <a:t>Au TE83, ZAC Nicopolis, BRIGNOLES</a:t>
            </a:r>
            <a:endParaRPr lang="fr-FR" sz="2000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7" hidden="0"/>
          <p:cNvSpPr txBox="1">
            <a:spLocks noChangeArrowheads="1"/>
          </p:cNvSpPr>
          <p:nvPr isPhoto="0" userDrawn="0"/>
        </p:nvSpPr>
        <p:spPr bwMode="auto">
          <a:xfrm>
            <a:off x="907562" y="1145214"/>
            <a:ext cx="508094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92D050"/>
                </a:solidFill>
                <a:latin typeface="Calibri"/>
                <a:cs typeface="Calibri"/>
              </a:rPr>
              <a:t>1.3/ Où en est-t-on en Région SUD PACA ?</a:t>
            </a:r>
            <a:endParaRPr/>
          </a:p>
        </p:txBody>
      </p:sp>
      <p:sp>
        <p:nvSpPr>
          <p:cNvPr id="8" name="ZoneTexte 7" hidden="0"/>
          <p:cNvSpPr txBox="1"/>
          <p:nvPr isPhoto="0" userDrawn="0"/>
        </p:nvSpPr>
        <p:spPr bwMode="auto">
          <a:xfrm>
            <a:off x="1200679" y="2147767"/>
            <a:ext cx="9641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Retours d’expérience des départements voisins</a:t>
            </a:r>
            <a:endParaRPr/>
          </a:p>
          <a:p>
            <a:pPr>
              <a:defRPr/>
            </a:pPr>
            <a:endParaRPr lang="fr-FR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Ouest du Vaucluse (84) </a:t>
            </a:r>
            <a:r>
              <a:rPr lang="fr-FR">
                <a:latin typeface="Calibri"/>
                <a:cs typeface="Calibri"/>
              </a:rPr>
              <a:t>: Avignon, Grand Avignon, CC Pays Réuni d’Orange. </a:t>
            </a:r>
            <a:r>
              <a:rPr lang="fr-FR" u="sng">
                <a:latin typeface="Calibri"/>
                <a:cs typeface="Calibri"/>
              </a:rPr>
              <a:t>2018</a:t>
            </a:r>
            <a:r>
              <a:rPr lang="fr-FR" u="sng">
                <a:latin typeface="Calibri"/>
                <a:cs typeface="Calibri"/>
              </a:rPr>
              <a:t> 2022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 u="sng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Ouest des Bouches du Rhône (13)  </a:t>
            </a:r>
            <a:r>
              <a:rPr lang="fr-FR">
                <a:latin typeface="Calibri"/>
                <a:cs typeface="Calibri"/>
              </a:rPr>
              <a:t>: CA Arles-Crau-Camargue-Montagnette, CA Terre de Provence, CC Vallée des Baux Alpilles </a:t>
            </a:r>
            <a:r>
              <a:rPr lang="fr-FR" u="sng">
                <a:latin typeface="Calibri"/>
                <a:cs typeface="Calibri"/>
              </a:rPr>
              <a:t>2021</a:t>
            </a:r>
            <a:r>
              <a:rPr lang="fr-FR" u="sng">
                <a:latin typeface="Calibri"/>
                <a:cs typeface="Calibri"/>
              </a:rPr>
              <a:t></a:t>
            </a:r>
            <a:r>
              <a:rPr lang="fr-FR" u="sng">
                <a:latin typeface="Calibri"/>
                <a:cs typeface="Calibri"/>
              </a:rPr>
              <a:t> 2023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endParaRPr lang="fr-FR" u="sng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Département des Alpes Maritimes (06) </a:t>
            </a:r>
            <a:r>
              <a:rPr lang="fr-FR">
                <a:latin typeface="Calibri"/>
                <a:cs typeface="Calibri"/>
              </a:rPr>
              <a:t>: </a:t>
            </a:r>
            <a:r>
              <a:rPr lang="fr-FR" u="sng">
                <a:latin typeface="Calibri"/>
                <a:cs typeface="Calibri"/>
              </a:rPr>
              <a:t>acquisition en cours</a:t>
            </a:r>
            <a:endParaRPr/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 hidden="0"/>
          <p:cNvSpPr txBox="1"/>
          <p:nvPr isPhoto="0" userDrawn="0"/>
        </p:nvSpPr>
        <p:spPr bwMode="auto">
          <a:xfrm>
            <a:off x="762264" y="1309498"/>
            <a:ext cx="10302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Ouest du Vaucluse (84) : Avignon, Grand Avignon, CC Pays Réuni d’Orange. 2018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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2022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853290" y="1955829"/>
            <a:ext cx="5015389" cy="3724805"/>
          </a:xfrm>
          <a:prstGeom prst="rect">
            <a:avLst/>
          </a:prstGeom>
        </p:spPr>
      </p:pic>
      <p:sp>
        <p:nvSpPr>
          <p:cNvPr id="2" name="ZoneTexte 1" hidden="0"/>
          <p:cNvSpPr txBox="1"/>
          <p:nvPr isPhoto="0" userDrawn="0"/>
        </p:nvSpPr>
        <p:spPr bwMode="auto">
          <a:xfrm>
            <a:off x="6853290" y="5034303"/>
            <a:ext cx="142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Calibri"/>
                <a:cs typeface="Calibri"/>
              </a:rPr>
              <a:t>Superficie :</a:t>
            </a:r>
            <a:endParaRPr/>
          </a:p>
          <a:p>
            <a:pPr>
              <a:defRPr/>
            </a:pPr>
            <a:r>
              <a:rPr lang="fr-FR">
                <a:latin typeface="Calibri"/>
                <a:cs typeface="Calibri"/>
              </a:rPr>
              <a:t> 870 km²</a:t>
            </a:r>
            <a:endParaRPr/>
          </a:p>
        </p:txBody>
      </p:sp>
      <p:sp>
        <p:nvSpPr>
          <p:cNvPr id="3" name="ZoneTexte 2" hidden="0"/>
          <p:cNvSpPr txBox="1"/>
          <p:nvPr isPhoto="0" userDrawn="0"/>
        </p:nvSpPr>
        <p:spPr bwMode="auto">
          <a:xfrm>
            <a:off x="548765" y="2255069"/>
            <a:ext cx="532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2018 : </a:t>
            </a:r>
            <a:r>
              <a:rPr lang="fr-FR" u="sng">
                <a:latin typeface="Calibri"/>
                <a:cs typeface="Calibri"/>
              </a:rPr>
              <a:t>Etat des lieux des fonds de plans disponibles et Echanges avec les partenaires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548765" y="3255136"/>
            <a:ext cx="594675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b="1">
                <a:latin typeface="Calibri"/>
                <a:cs typeface="Calibri"/>
              </a:rPr>
              <a:t>Avignon : </a:t>
            </a:r>
            <a:r>
              <a:rPr lang="fr-FR">
                <a:latin typeface="Calibri"/>
                <a:cs typeface="Calibri"/>
              </a:rPr>
              <a:t>couverture homogène, vecteur et à jour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b="1">
                <a:latin typeface="Calibri"/>
                <a:cs typeface="Calibri"/>
              </a:rPr>
              <a:t>Les EPCI : </a:t>
            </a:r>
            <a:r>
              <a:rPr lang="fr-FR">
                <a:latin typeface="Calibri"/>
                <a:cs typeface="Calibri"/>
              </a:rPr>
              <a:t>couverture hétérogène, vecteur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b="1">
                <a:latin typeface="Calibri"/>
                <a:cs typeface="Calibri"/>
              </a:rPr>
              <a:t>ENEDIS </a:t>
            </a:r>
            <a:r>
              <a:rPr lang="fr-FR">
                <a:latin typeface="Calibri"/>
                <a:cs typeface="Calibri"/>
              </a:rPr>
              <a:t>: ortho 5 cm disponible sur l’Ouest du 84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 b="1">
                <a:latin typeface="Calibri"/>
                <a:cs typeface="Calibri"/>
              </a:rPr>
              <a:t>CRIGE : </a:t>
            </a:r>
            <a:r>
              <a:rPr lang="fr-FR">
                <a:latin typeface="Calibri"/>
                <a:cs typeface="Calibri"/>
              </a:rPr>
              <a:t>proposition de position d’agrégateur/diffuseur/ animateur</a:t>
            </a:r>
            <a:endParaRPr/>
          </a:p>
        </p:txBody>
      </p:sp>
      <p:sp>
        <p:nvSpPr>
          <p:cNvPr id="11" name="Rectangle 10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 hidden="0"/>
          <p:cNvSpPr txBox="1"/>
          <p:nvPr isPhoto="0" userDrawn="0"/>
        </p:nvSpPr>
        <p:spPr bwMode="auto">
          <a:xfrm>
            <a:off x="907562" y="1160186"/>
            <a:ext cx="985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Ouest du Vaucluse (84) : Avignon, Grand Avignon, CC Pays Réuni d’Orange. 2018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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2022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3" name="ZoneTexte 2" hidden="0"/>
          <p:cNvSpPr txBox="1"/>
          <p:nvPr isPhoto="0" userDrawn="0"/>
        </p:nvSpPr>
        <p:spPr bwMode="auto">
          <a:xfrm>
            <a:off x="775779" y="1898226"/>
            <a:ext cx="769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2019 : </a:t>
            </a:r>
            <a:r>
              <a:rPr lang="fr-FR" u="sng">
                <a:latin typeface="Calibri"/>
                <a:cs typeface="Calibri"/>
              </a:rPr>
              <a:t>Gouvernance, partenariat, tests techniques, répartition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1456486" y="2313298"/>
            <a:ext cx="8972561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Accord de principe</a:t>
            </a:r>
            <a:r>
              <a:rPr lang="fr-FR" sz="1500">
                <a:latin typeface="Calibri"/>
                <a:cs typeface="Calibri"/>
              </a:rPr>
              <a:t> pour les EPCI pour «acter » leur participation, </a:t>
            </a:r>
            <a:r>
              <a:rPr lang="fr-FR" sz="1500" b="1">
                <a:latin typeface="Calibri"/>
                <a:cs typeface="Calibri"/>
              </a:rPr>
              <a:t>sollicitation des gestionnaires de réseau</a:t>
            </a:r>
            <a:r>
              <a:rPr lang="fr-FR" sz="1500">
                <a:latin typeface="Calibri"/>
                <a:cs typeface="Calibri"/>
              </a:rPr>
              <a:t> (GRDF, Orange)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Estimation des coûts </a:t>
            </a:r>
            <a:r>
              <a:rPr lang="fr-FR" sz="1500">
                <a:latin typeface="Calibri"/>
                <a:cs typeface="Calibri"/>
              </a:rPr>
              <a:t>: retour ENEDIS, Benchmark CRIGE, hébergement, stockage, diffusion, frais de mises à jour raster/vecteur)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Proposition de </a:t>
            </a:r>
            <a:r>
              <a:rPr lang="fr-FR" sz="1500" b="1">
                <a:latin typeface="Calibri"/>
                <a:cs typeface="Calibri"/>
              </a:rPr>
              <a:t>clés de répartition </a:t>
            </a:r>
            <a:r>
              <a:rPr lang="fr-FR" sz="1500">
                <a:latin typeface="Calibri"/>
                <a:cs typeface="Calibri"/>
              </a:rPr>
              <a:t>entre partenaires au prorata des gestionnaires voiries et réseaux….</a:t>
            </a:r>
            <a:endParaRPr/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1393855" y="4804856"/>
            <a:ext cx="89725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Retour sans suite </a:t>
            </a:r>
            <a:r>
              <a:rPr lang="fr-FR" sz="1500">
                <a:latin typeface="Calibri"/>
                <a:cs typeface="Calibri"/>
              </a:rPr>
              <a:t>de GRDF et ORANGE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Désengagement de l’EPCI CA SC</a:t>
            </a:r>
            <a:endParaRPr lang="fr-FR" sz="1500">
              <a:latin typeface="Calibri"/>
              <a:cs typeface="Calibri"/>
            </a:endParaRPr>
          </a:p>
        </p:txBody>
      </p:sp>
      <p:sp>
        <p:nvSpPr>
          <p:cNvPr id="13" name="Rectangle 12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716512" y="1937292"/>
            <a:ext cx="7546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Fin 2020 : </a:t>
            </a:r>
            <a:r>
              <a:rPr lang="fr-FR" u="sng">
                <a:latin typeface="Calibri"/>
                <a:cs typeface="Calibri"/>
              </a:rPr>
              <a:t>Convention de partenariat </a:t>
            </a:r>
            <a:r>
              <a:rPr lang="fr-FR" u="sng">
                <a:latin typeface="Calibri"/>
                <a:cs typeface="Calibri"/>
              </a:rPr>
              <a:t>Enedis</a:t>
            </a:r>
            <a:r>
              <a:rPr lang="fr-FR" u="sng">
                <a:latin typeface="Calibri"/>
                <a:cs typeface="Calibri"/>
              </a:rPr>
              <a:t> et parties prenantes</a:t>
            </a:r>
            <a:endParaRPr/>
          </a:p>
        </p:txBody>
      </p:sp>
      <p:sp>
        <p:nvSpPr>
          <p:cNvPr id="12" name="ZoneTexte 11" hidden="0"/>
          <p:cNvSpPr txBox="1"/>
          <p:nvPr isPhoto="0" userDrawn="0"/>
        </p:nvSpPr>
        <p:spPr bwMode="auto">
          <a:xfrm>
            <a:off x="1121074" y="2279458"/>
            <a:ext cx="8972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Porteurs de projet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Périmètre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Comitologie (Comité de Pilotage, Comité Technique, Comité de coordination)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Clé de répartition (collectivités, gestionnaire de réseaux) et financement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Condition d’accès</a:t>
            </a:r>
            <a:endParaRPr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Hébergement, mises à jour</a:t>
            </a:r>
            <a:endParaRPr/>
          </a:p>
        </p:txBody>
      </p:sp>
      <p:sp>
        <p:nvSpPr>
          <p:cNvPr id="4" name="ZoneTexte 3" hidden="0"/>
          <p:cNvSpPr txBox="1"/>
          <p:nvPr isPhoto="0" userDrawn="0"/>
        </p:nvSpPr>
        <p:spPr bwMode="auto">
          <a:xfrm>
            <a:off x="3811629" y="4645225"/>
            <a:ext cx="920163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ü"/>
              <a:defRPr/>
            </a:pPr>
            <a:r>
              <a:rPr lang="fr-FR" sz="1500">
                <a:latin typeface="Calibri"/>
                <a:cs typeface="Calibri"/>
              </a:rPr>
              <a:t>Mise à jour tous les 3-4 ans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 u="sng">
                <a:latin typeface="Calibri"/>
                <a:cs typeface="Calibri"/>
              </a:rPr>
              <a:t>EPCI/collectivité</a:t>
            </a:r>
            <a:r>
              <a:rPr lang="fr-FR" sz="1500">
                <a:latin typeface="Calibri"/>
                <a:cs typeface="Calibri"/>
              </a:rPr>
              <a:t> : Lance le marché, assure la coordination, la mutualisation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 u="sng">
                <a:latin typeface="Calibri"/>
                <a:cs typeface="Calibri"/>
              </a:rPr>
              <a:t>CRIGE</a:t>
            </a:r>
            <a:r>
              <a:rPr lang="fr-FR" sz="1500">
                <a:latin typeface="Calibri"/>
                <a:cs typeface="Calibri"/>
              </a:rPr>
              <a:t> : hébergement/ diffusion des données raster et appui technique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>
                <a:latin typeface="Calibri"/>
                <a:cs typeface="Calibri"/>
              </a:rPr>
              <a:t>La convention de partenariat n’ est pas figée :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>
                <a:latin typeface="Calibri"/>
                <a:cs typeface="Calibri"/>
              </a:rPr>
              <a:t>Chaque nouvel entrant s’engage à financer la nouvelle acquisition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>
                <a:latin typeface="Calibri"/>
                <a:cs typeface="Calibri"/>
              </a:rPr>
              <a:t>Bénéficie des données sur son territoire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 sz="1500">
                <a:latin typeface="Calibri"/>
                <a:cs typeface="Calibri"/>
              </a:rPr>
              <a:t>Participe au comité de coordination</a:t>
            </a:r>
            <a:endParaRPr/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907562" y="1160186"/>
            <a:ext cx="985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Ouest du Vaucluse (84) : Avignon, Grand Avignon, CC Pays Réuni d’Orange. 2018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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2022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15" name="Rectangle 14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grpSp>
        <p:nvGrpSpPr>
          <p:cNvPr id="4" name="Groupe 3" hidden="0"/>
          <p:cNvGrpSpPr/>
          <p:nvPr isPhoto="0" userDrawn="0"/>
        </p:nvGrpSpPr>
        <p:grpSpPr bwMode="auto">
          <a:xfrm>
            <a:off x="716512" y="1937292"/>
            <a:ext cx="11013934" cy="1573560"/>
            <a:chOff x="716512" y="1937292"/>
            <a:chExt cx="9731354" cy="1573560"/>
          </a:xfrm>
        </p:grpSpPr>
        <p:sp>
          <p:nvSpPr>
            <p:cNvPr id="13" name="ZoneTexte 12" hidden="0"/>
            <p:cNvSpPr txBox="1"/>
            <p:nvPr isPhoto="0" userDrawn="0"/>
          </p:nvSpPr>
          <p:spPr bwMode="auto">
            <a:xfrm>
              <a:off x="1475305" y="2379773"/>
              <a:ext cx="8972561" cy="1131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  <a:defRPr/>
              </a:pPr>
              <a:r>
                <a:rPr lang="fr-FR" sz="1500">
                  <a:latin typeface="Calibri"/>
                  <a:cs typeface="Calibri"/>
                </a:rPr>
                <a:t>Cette convention fait référence à la convention de partenariat</a:t>
              </a:r>
              <a:endParaRPr/>
            </a:p>
            <a:p>
              <a:pPr marL="285750" indent="-285750">
                <a:lnSpc>
                  <a:spcPct val="150000"/>
                </a:lnSpc>
                <a:buFont typeface="Arial"/>
                <a:buChar char="•"/>
                <a:defRPr/>
              </a:pPr>
              <a:r>
                <a:rPr lang="fr-FR" sz="1500">
                  <a:latin typeface="Calibri"/>
                  <a:cs typeface="Calibri"/>
                </a:rPr>
                <a:t>Objet de la convention : </a:t>
              </a:r>
              <a:r>
                <a:rPr lang="fr-FR" sz="1500" b="1">
                  <a:solidFill>
                    <a:srgbClr val="964073"/>
                  </a:solidFill>
                  <a:latin typeface="Calibri"/>
                  <a:cs typeface="Calibri"/>
                </a:rPr>
                <a:t>Acquisition d’une photographie aérienne haute résolution (5cm) conforme aux spécifications PCRS</a:t>
              </a:r>
              <a:endParaRPr/>
            </a:p>
          </p:txBody>
        </p:sp>
        <p:sp>
          <p:nvSpPr>
            <p:cNvPr id="10" name="ZoneTexte 9" hidden="0"/>
            <p:cNvSpPr txBox="1"/>
            <p:nvPr isPhoto="0" userDrawn="0"/>
          </p:nvSpPr>
          <p:spPr bwMode="auto">
            <a:xfrm>
              <a:off x="716512" y="1937292"/>
              <a:ext cx="9663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b="1">
                  <a:latin typeface="Calibri"/>
                  <a:cs typeface="Calibri"/>
                </a:rPr>
                <a:t>2021 : </a:t>
              </a:r>
              <a:r>
                <a:rPr lang="fr-FR" u="sng">
                  <a:latin typeface="Calibri"/>
                  <a:cs typeface="Calibri"/>
                </a:rPr>
                <a:t>Convention constitutive d’un groupement de commande « public/privé »</a:t>
              </a:r>
              <a:endParaRPr/>
            </a:p>
          </p:txBody>
        </p:sp>
      </p:grpSp>
      <p:grpSp>
        <p:nvGrpSpPr>
          <p:cNvPr id="3" name="Groupe 2" hidden="0"/>
          <p:cNvGrpSpPr/>
          <p:nvPr isPhoto="0" userDrawn="0"/>
        </p:nvGrpSpPr>
        <p:grpSpPr bwMode="auto">
          <a:xfrm>
            <a:off x="716512" y="4826665"/>
            <a:ext cx="9366811" cy="807914"/>
            <a:chOff x="784245" y="5131465"/>
            <a:chExt cx="9366811" cy="807914"/>
          </a:xfrm>
        </p:grpSpPr>
        <p:sp>
          <p:nvSpPr>
            <p:cNvPr id="2" name="ZoneTexte 1" hidden="0"/>
            <p:cNvSpPr txBox="1"/>
            <p:nvPr isPhoto="0" userDrawn="0"/>
          </p:nvSpPr>
          <p:spPr bwMode="auto">
            <a:xfrm>
              <a:off x="784245" y="5131465"/>
              <a:ext cx="4210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b="1">
                  <a:latin typeface="Calibri"/>
                  <a:cs typeface="Calibri"/>
                </a:rPr>
                <a:t>Quid de l’APLC ?</a:t>
              </a:r>
              <a:endParaRPr/>
            </a:p>
          </p:txBody>
        </p:sp>
        <p:sp>
          <p:nvSpPr>
            <p:cNvPr id="14" name="ZoneTexte 13" hidden="0"/>
            <p:cNvSpPr txBox="1"/>
            <p:nvPr isPhoto="0" userDrawn="0"/>
          </p:nvSpPr>
          <p:spPr bwMode="auto">
            <a:xfrm>
              <a:off x="1178495" y="5500797"/>
              <a:ext cx="8972561" cy="438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/>
                <a:buChar char="•"/>
                <a:defRPr/>
              </a:pPr>
              <a:r>
                <a:rPr lang="fr-FR" sz="1500">
                  <a:latin typeface="Calibri"/>
                  <a:cs typeface="Calibri"/>
                </a:rPr>
                <a:t>Face au périmètre flou du portage par une APLC : pas d’engagement</a:t>
              </a:r>
              <a:endParaRPr/>
            </a:p>
          </p:txBody>
        </p:sp>
      </p:grpSp>
      <p:sp>
        <p:nvSpPr>
          <p:cNvPr id="15" name="ZoneTexte 14" hidden="0"/>
          <p:cNvSpPr txBox="1"/>
          <p:nvPr isPhoto="0" userDrawn="0"/>
        </p:nvSpPr>
        <p:spPr bwMode="auto">
          <a:xfrm>
            <a:off x="716512" y="3279782"/>
            <a:ext cx="9663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2022 : 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Janvier : Attribution du marché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Avril : Vol</a:t>
            </a:r>
            <a:endParaRPr/>
          </a:p>
          <a:p>
            <a:pPr marL="285750" indent="-285750"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Octobre : Livraison Ortho conforme PCRS</a:t>
            </a:r>
            <a:endParaRPr/>
          </a:p>
        </p:txBody>
      </p:sp>
      <p:sp>
        <p:nvSpPr>
          <p:cNvPr id="16" name="ZoneTexte 15" hidden="0"/>
          <p:cNvSpPr txBox="1"/>
          <p:nvPr isPhoto="0" userDrawn="0"/>
        </p:nvSpPr>
        <p:spPr bwMode="auto">
          <a:xfrm>
            <a:off x="907562" y="1160186"/>
            <a:ext cx="985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Ouest du Vaucluse (84) : Avignon, Grand Avignon, CC Pays Réuni d’Orange. 2018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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2022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17" name="Rectangle 16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236132" y="806450"/>
            <a:ext cx="8900230" cy="5942012"/>
          </a:xfrm>
          <a:prstGeom prst="rect">
            <a:avLst/>
          </a:prstGeom>
        </p:spPr>
      </p:pic>
      <p:sp>
        <p:nvSpPr>
          <p:cNvPr id="9" name="ZoneTexte 8" hidden="0"/>
          <p:cNvSpPr txBox="1"/>
          <p:nvPr isPhoto="0" userDrawn="0"/>
        </p:nvSpPr>
        <p:spPr bwMode="auto">
          <a:xfrm>
            <a:off x="7774030" y="5917465"/>
            <a:ext cx="2291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Calibri"/>
                <a:cs typeface="Calibri"/>
              </a:rPr>
              <a:t>Reproduction interdite :</a:t>
            </a:r>
            <a:endParaRPr/>
          </a:p>
          <a:p>
            <a:pPr>
              <a:defRPr/>
            </a:pPr>
            <a:r>
              <a:rPr lang="fr-FR" sz="1200">
                <a:solidFill>
                  <a:schemeClr val="bg1"/>
                </a:solidFill>
                <a:latin typeface="Calibri"/>
                <a:cs typeface="Calibri"/>
              </a:rPr>
              <a:t>Propriété CA Grand Avignon, Commune d’Avignon, CCPRO, ENEDIS</a:t>
            </a:r>
            <a:endParaRPr/>
          </a:p>
        </p:txBody>
      </p:sp>
      <p:sp>
        <p:nvSpPr>
          <p:cNvPr id="10" name="Rectangle 9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5" name="ZoneTexte 4" hidden="0"/>
          <p:cNvSpPr txBox="1"/>
          <p:nvPr isPhoto="0" userDrawn="0"/>
        </p:nvSpPr>
        <p:spPr bwMode="auto">
          <a:xfrm>
            <a:off x="10218998" y="5455800"/>
            <a:ext cx="1666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Calibri"/>
                <a:cs typeface="Calibri"/>
              </a:rPr>
              <a:t>Flux WMTS : diffusé par CRIGEPACA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7" name="ZoneTexte 6" hidden="0"/>
          <p:cNvSpPr txBox="1"/>
          <p:nvPr isPhoto="0" userDrawn="0"/>
        </p:nvSpPr>
        <p:spPr bwMode="auto">
          <a:xfrm>
            <a:off x="1301262" y="1259147"/>
            <a:ext cx="9845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Ouest des Bouches du Rhône (13)  : </a:t>
            </a:r>
            <a:endParaRPr/>
          </a:p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CA Arles-Crau-Camargue-Montagnette, CA Terre de Provence, CC Vallée des Baux Alpilles 2021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</a:t>
            </a: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2023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  <p:sp>
        <p:nvSpPr>
          <p:cNvPr id="13" name="ZoneTexte 12" hidden="0"/>
          <p:cNvSpPr txBox="1"/>
          <p:nvPr isPhoto="0" userDrawn="0"/>
        </p:nvSpPr>
        <p:spPr bwMode="auto">
          <a:xfrm>
            <a:off x="697160" y="2109316"/>
            <a:ext cx="1132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2021 : Large tour de table initial </a:t>
            </a:r>
            <a:r>
              <a:rPr lang="fr-FR">
                <a:latin typeface="Calibri"/>
                <a:cs typeface="Calibri"/>
              </a:rPr>
              <a:t>(Collectivités, Gestionnaires de réseaux) sur la base d’une convention de co-production</a:t>
            </a:r>
            <a:endParaRPr lang="fr-FR" u="sng">
              <a:latin typeface="Calibri"/>
              <a:cs typeface="Calibri"/>
            </a:endParaRPr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697160" y="2635174"/>
            <a:ext cx="113206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2022 : La métropole AMP décide de produire une </a:t>
            </a:r>
            <a:r>
              <a:rPr lang="fr-FR" b="1">
                <a:latin typeface="Calibri"/>
                <a:cs typeface="Calibri"/>
              </a:rPr>
              <a:t>OrthoPCRS</a:t>
            </a:r>
            <a:r>
              <a:rPr lang="fr-FR" b="1">
                <a:latin typeface="Calibri"/>
                <a:cs typeface="Calibri"/>
              </a:rPr>
              <a:t> sur son territoire 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Via un marché interne existant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Convention de co-production retoquée par MAMP + révision des coûts IGN (TVA)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Acquisitions été 2022</a:t>
            </a:r>
            <a:endParaRPr/>
          </a:p>
          <a:p>
            <a:pPr lvl="1">
              <a:defRPr/>
            </a:pPr>
            <a:r>
              <a:rPr lang="fr-FR" b="1">
                <a:latin typeface="Calibri"/>
                <a:cs typeface="Calibri"/>
              </a:rPr>
              <a:t>   L’IGN, Enedis, RTE, la Région, le CD13 et les 3 EPCI de l’ouest souhaite compléter la couverture départementale 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Convention  de coopération public-public (+ convention public/privé pour Enedis et RTE)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Retrait de la Région et de RTE fin 2022</a:t>
            </a:r>
            <a:endParaRPr/>
          </a:p>
        </p:txBody>
      </p:sp>
      <p:pic>
        <p:nvPicPr>
          <p:cNvPr id="15" name="Image 14" hidden="0"/>
          <p:cNvPicPr>
            <a:picLocks noChangeAspect="1"/>
          </p:cNvPicPr>
          <p:nvPr isPhoto="0" userDrawn="0"/>
        </p:nvPicPr>
        <p:blipFill>
          <a:blip r:embed="rId4"/>
          <a:srcRect l="0" t="11837" r="0" b="1555"/>
          <a:stretch/>
        </p:blipFill>
        <p:spPr bwMode="auto">
          <a:xfrm>
            <a:off x="8188118" y="4929051"/>
            <a:ext cx="4003882" cy="1880981"/>
          </a:xfrm>
          <a:prstGeom prst="rect">
            <a:avLst/>
          </a:prstGeom>
        </p:spPr>
      </p:pic>
      <p:sp>
        <p:nvSpPr>
          <p:cNvPr id="16" name="ZoneTexte 15" hidden="0"/>
          <p:cNvSpPr txBox="1"/>
          <p:nvPr isPhoto="0" userDrawn="0"/>
        </p:nvSpPr>
        <p:spPr bwMode="auto">
          <a:xfrm>
            <a:off x="716512" y="4753585"/>
            <a:ext cx="10911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latin typeface="Calibri"/>
                <a:cs typeface="Calibri"/>
              </a:rPr>
              <a:t>2023 : Le CRIGE intervient auprès des 3 EPCI de l’ouest des </a:t>
            </a:r>
            <a:r>
              <a:rPr lang="fr-FR" b="1">
                <a:latin typeface="Calibri"/>
                <a:cs typeface="Calibri"/>
              </a:rPr>
              <a:t>BdR</a:t>
            </a:r>
            <a:r>
              <a:rPr lang="fr-FR" b="1">
                <a:latin typeface="Calibri"/>
                <a:cs typeface="Calibri"/>
              </a:rPr>
              <a:t> pour relancer le projet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Coopération public/public entre l’IGN et les 3 EPCI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Convention public/privé entre les 3 EPCI et Enedis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Compensation financière du CD13 (appui aux communes)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Acquisitions été 2023</a:t>
            </a:r>
            <a:endParaRPr/>
          </a:p>
          <a:p>
            <a:pPr marL="1200150" lvl="2" indent="-285750"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Ortho PCRS 13 Ouest livrée fin avril 2024</a:t>
            </a:r>
            <a:endParaRPr lang="fr-FR" b="1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7" name="ZoneTexte 6" hidden="0"/>
          <p:cNvSpPr txBox="1"/>
          <p:nvPr isPhoto="0" userDrawn="0"/>
        </p:nvSpPr>
        <p:spPr bwMode="auto">
          <a:xfrm>
            <a:off x="1301262" y="1425236"/>
            <a:ext cx="9399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Département des Alpes Maritimes (06) : acquisitions en cours</a:t>
            </a:r>
            <a:endParaRPr/>
          </a:p>
          <a:p>
            <a:pPr>
              <a:defRPr/>
            </a:pPr>
            <a:endParaRPr lang="fr-FR" b="1">
              <a:solidFill>
                <a:srgbClr val="0CA8A8"/>
              </a:solidFill>
              <a:latin typeface="Calibri"/>
              <a:cs typeface="Calibri"/>
            </a:endParaRPr>
          </a:p>
        </p:txBody>
      </p:sp>
      <p:sp>
        <p:nvSpPr>
          <p:cNvPr id="6" name="ZoneTexte 5" hidden="0"/>
          <p:cNvSpPr txBox="1"/>
          <p:nvPr isPhoto="0" userDrawn="0"/>
        </p:nvSpPr>
        <p:spPr bwMode="auto">
          <a:xfrm>
            <a:off x="1022894" y="2176070"/>
            <a:ext cx="109862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Groupement de commande </a:t>
            </a:r>
            <a:r>
              <a:rPr lang="fr-FR">
                <a:latin typeface="Calibri"/>
                <a:cs typeface="Calibri"/>
              </a:rPr>
              <a:t>initiée par la Région SUD avec une dizaine de partenaires (CD06, Métropole Nice Côte d’Azur, les EPCI, SMIAGE,…)</a:t>
            </a:r>
            <a:endParaRPr/>
          </a:p>
          <a:p>
            <a:pPr>
              <a:defRPr/>
            </a:pPr>
            <a:endParaRPr lang="fr-FR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Acquisitions Raster à l’échelle départementale sur 2 ans et 3 « secteurs » </a:t>
            </a:r>
            <a:r>
              <a:rPr lang="fr-FR">
                <a:latin typeface="Calibri"/>
                <a:cs typeface="Calibri"/>
              </a:rPr>
              <a:t>: </a:t>
            </a:r>
            <a:endParaRPr/>
          </a:p>
          <a:p>
            <a:pPr>
              <a:defRPr/>
            </a:pPr>
            <a:r>
              <a:rPr lang="fr-FR">
                <a:latin typeface="Calibri"/>
                <a:cs typeface="Calibri"/>
              </a:rPr>
              <a:t>	</a:t>
            </a:r>
            <a:endParaRPr/>
          </a:p>
          <a:p>
            <a:pPr marL="1200150" lvl="2" indent="-285750">
              <a:buFont typeface="Wingdings"/>
              <a:buChar char="Ø"/>
              <a:defRPr/>
            </a:pPr>
            <a:r>
              <a:rPr lang="fr-FR" u="sng">
                <a:latin typeface="Calibri"/>
                <a:cs typeface="Calibri"/>
              </a:rPr>
              <a:t>Secteur 1 </a:t>
            </a:r>
            <a:r>
              <a:rPr lang="fr-FR">
                <a:latin typeface="Calibri"/>
                <a:cs typeface="Calibri"/>
              </a:rPr>
              <a:t>: 	Bande littorale, précision &gt; 10cm </a:t>
            </a:r>
            <a:endParaRPr/>
          </a:p>
          <a:p>
            <a:pPr lvl="2">
              <a:defRPr/>
            </a:pPr>
            <a:r>
              <a:rPr lang="fr-FR">
                <a:latin typeface="Calibri"/>
                <a:cs typeface="Calibri"/>
              </a:rPr>
              <a:t>		Au-delà des préconisations PCRS CNIG, 	acquisitions 2024 (en cours)</a:t>
            </a:r>
            <a:endParaRPr/>
          </a:p>
          <a:p>
            <a:pPr lvl="2">
              <a:defRPr/>
            </a:pPr>
            <a:endParaRPr lang="fr-FR">
              <a:latin typeface="Calibri"/>
              <a:cs typeface="Calibri"/>
            </a:endParaRPr>
          </a:p>
          <a:p>
            <a:pPr marL="1200150" lvl="2" indent="-285750">
              <a:buFont typeface="Wingdings"/>
              <a:buChar char="Ø"/>
              <a:defRPr/>
            </a:pPr>
            <a:r>
              <a:rPr lang="fr-FR" u="sng">
                <a:latin typeface="Calibri"/>
                <a:cs typeface="Calibri"/>
              </a:rPr>
              <a:t>Secteur 2 </a:t>
            </a:r>
            <a:r>
              <a:rPr lang="fr-FR">
                <a:latin typeface="Calibri"/>
                <a:cs typeface="Calibri"/>
              </a:rPr>
              <a:t>: 	Concerne les vallées et zones habitées, précision à 10 cm</a:t>
            </a:r>
            <a:endParaRPr/>
          </a:p>
          <a:p>
            <a:pPr lvl="6">
              <a:defRPr/>
            </a:pPr>
            <a:r>
              <a:rPr lang="fr-FR">
                <a:latin typeface="Calibri"/>
                <a:cs typeface="Calibri"/>
              </a:rPr>
              <a:t>Conforme aux préconisations PCRS CNIG, acquisitions prévues en 2025</a:t>
            </a:r>
            <a:endParaRPr/>
          </a:p>
          <a:p>
            <a:pPr lvl="6">
              <a:defRPr/>
            </a:pPr>
            <a:r>
              <a:rPr lang="fr-FR">
                <a:latin typeface="Calibri"/>
                <a:cs typeface="Calibri"/>
              </a:rPr>
              <a:t> </a:t>
            </a:r>
            <a:endParaRPr/>
          </a:p>
          <a:p>
            <a:pPr marL="1200150" lvl="2" indent="-285750">
              <a:buFont typeface="Wingdings"/>
              <a:buChar char="Ø"/>
              <a:defRPr/>
            </a:pPr>
            <a:r>
              <a:rPr lang="fr-FR" u="sng">
                <a:latin typeface="Calibri"/>
                <a:cs typeface="Calibri"/>
              </a:rPr>
              <a:t>Secteur 3 </a:t>
            </a:r>
            <a:r>
              <a:rPr lang="fr-FR">
                <a:latin typeface="Calibri"/>
                <a:cs typeface="Calibri"/>
              </a:rPr>
              <a:t>: 	Les reliefs acquisition précision &lt; 10cm</a:t>
            </a:r>
            <a:endParaRPr/>
          </a:p>
          <a:p>
            <a:pPr lvl="2">
              <a:defRPr/>
            </a:pPr>
            <a:r>
              <a:rPr lang="fr-FR">
                <a:latin typeface="Calibri"/>
                <a:cs typeface="Calibri"/>
              </a:rPr>
              <a:t>		Spécifications détendues (zones de moindre intérêt), acquisitions prévues en 2025</a:t>
            </a:r>
            <a:endParaRPr/>
          </a:p>
          <a:p>
            <a:pPr>
              <a:defRPr/>
            </a:pPr>
            <a:endParaRPr lang="fr-FR">
              <a:latin typeface="Calibri"/>
              <a:cs typeface="Calibri"/>
            </a:endParaRPr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19153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 startAt="2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LIDAR HD</a:t>
            </a:r>
            <a:endParaRPr/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303011" y="1462999"/>
            <a:ext cx="5904656" cy="319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 u="sng">
                <a:solidFill>
                  <a:srgbClr val="356F8D"/>
                </a:solidFill>
                <a:hlinkClick r:id="rId4" tooltip="https://geoservices.ign.fr/lidarhd"/>
              </a:rPr>
              <a:t>Programme national Lidar HD </a:t>
            </a:r>
            <a:r>
              <a:rPr lang="fr-FR" sz="1600" b="1"/>
              <a:t>sur 5 ans (2021-2026)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Description 3D la plus fine établie sur la France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Acquisitions par blocs, densité minimale de 10 </a:t>
            </a:r>
            <a:r>
              <a:rPr lang="fr-FR" sz="1600" b="1"/>
              <a:t>imp</a:t>
            </a:r>
            <a:r>
              <a:rPr lang="fr-FR" sz="1600" b="1"/>
              <a:t>/m²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Données Open Data (LO/OL)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Différents livrables :</a:t>
            </a:r>
            <a:endParaRPr/>
          </a:p>
          <a:p>
            <a:pPr marL="1371600" lvl="4" indent="-457200">
              <a:spcAft>
                <a:spcPts val="500"/>
              </a:spcAft>
              <a:buFont typeface="Arial"/>
              <a:buChar char="•"/>
              <a:defRPr/>
            </a:pPr>
            <a:r>
              <a:rPr lang="fr-FR" sz="1300"/>
              <a:t>Nuages de points classés (disponibles)</a:t>
            </a:r>
            <a:endParaRPr/>
          </a:p>
          <a:p>
            <a:pPr marL="1371600" lvl="4" indent="-457200">
              <a:spcAft>
                <a:spcPts val="500"/>
              </a:spcAft>
              <a:buFont typeface="Arial"/>
              <a:buChar char="•"/>
              <a:defRPr/>
            </a:pPr>
            <a:r>
              <a:rPr lang="fr-FR" sz="1300"/>
              <a:t>Produits dérivés bientôt disponibles </a:t>
            </a:r>
            <a:endParaRPr/>
          </a:p>
          <a:p>
            <a:pPr marL="1828800" lvl="5" indent="-457200">
              <a:spcAft>
                <a:spcPts val="500"/>
              </a:spcAft>
              <a:buFont typeface="Arial"/>
              <a:buChar char="•"/>
              <a:defRPr/>
            </a:pPr>
            <a:r>
              <a:rPr lang="fr-FR" sz="1300"/>
              <a:t>MNT : description du sol </a:t>
            </a:r>
            <a:endParaRPr/>
          </a:p>
          <a:p>
            <a:pPr marL="1828800" lvl="5" indent="-457200">
              <a:spcAft>
                <a:spcPts val="500"/>
              </a:spcAft>
              <a:buFont typeface="Arial"/>
              <a:buChar char="•"/>
              <a:defRPr/>
            </a:pPr>
            <a:r>
              <a:rPr lang="fr-FR" sz="1300"/>
              <a:t>MNH : description du sursol (bâti, végétation…)</a:t>
            </a:r>
            <a:endParaRPr/>
          </a:p>
          <a:p>
            <a:pPr marL="1828800" lvl="5" indent="-457200">
              <a:spcAft>
                <a:spcPts val="500"/>
              </a:spcAft>
              <a:buFont typeface="Arial"/>
              <a:buChar char="•"/>
              <a:defRPr/>
            </a:pPr>
            <a:r>
              <a:rPr lang="fr-FR" sz="1300"/>
              <a:t>MNS : description du sol augmenté du sursol</a:t>
            </a:r>
            <a:endParaRPr/>
          </a:p>
        </p:txBody>
      </p:sp>
      <p:pic>
        <p:nvPicPr>
          <p:cNvPr id="12" name="Picture 7" hidden="0"/>
          <p:cNvPicPr>
            <a:picLocks noChangeAspect="1" noChangeArrowheads="1"/>
          </p:cNvPicPr>
          <p:nvPr isPhoto="0" userDrawn="0"/>
        </p:nvPicPr>
        <p:blipFill>
          <a:blip r:embed="rId5"/>
          <a:srcRect l="0" t="0" r="53616" b="53632"/>
          <a:stretch/>
        </p:blipFill>
        <p:spPr bwMode="auto">
          <a:xfrm>
            <a:off x="716512" y="4793722"/>
            <a:ext cx="1186191" cy="12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7" hidden="0"/>
          <p:cNvPicPr>
            <a:picLocks noChangeAspect="1" noChangeArrowheads="1"/>
          </p:cNvPicPr>
          <p:nvPr isPhoto="0" userDrawn="0"/>
        </p:nvPicPr>
        <p:blipFill>
          <a:blip r:embed="rId6"/>
          <a:srcRect l="0" t="52365" r="52684" b="0"/>
          <a:stretch/>
        </p:blipFill>
        <p:spPr bwMode="auto">
          <a:xfrm>
            <a:off x="3336358" y="4791850"/>
            <a:ext cx="1177829" cy="12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 hidden="0"/>
          <p:cNvPicPr>
            <a:picLocks noChangeAspect="1" noChangeArrowheads="1"/>
          </p:cNvPicPr>
          <p:nvPr isPhoto="0" userDrawn="0"/>
        </p:nvPicPr>
        <p:blipFill>
          <a:blip r:embed="rId7"/>
          <a:srcRect l="53124" t="0" r="0" b="53056"/>
          <a:stretch/>
        </p:blipFill>
        <p:spPr bwMode="auto">
          <a:xfrm>
            <a:off x="2038361" y="4791850"/>
            <a:ext cx="1184062" cy="12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7" hidden="0"/>
          <p:cNvPicPr>
            <a:picLocks noChangeAspect="1" noChangeArrowheads="1"/>
          </p:cNvPicPr>
          <p:nvPr isPhoto="0" userDrawn="0"/>
        </p:nvPicPr>
        <p:blipFill>
          <a:blip r:embed="rId7"/>
          <a:srcRect l="53903" t="53027" r="0" b="0"/>
          <a:stretch/>
        </p:blipFill>
        <p:spPr bwMode="auto">
          <a:xfrm>
            <a:off x="4628122" y="4791850"/>
            <a:ext cx="1163628" cy="12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hidden="0"/>
          <p:cNvPicPr>
            <a:picLocks noChangeAspect="1"/>
          </p:cNvPicPr>
          <p:nvPr isPhoto="0" userDrawn="0"/>
        </p:nvPicPr>
        <p:blipFill>
          <a:blip r:embed="rId8"/>
          <a:srcRect l="27171" t="0" r="0" b="0"/>
          <a:stretch/>
        </p:blipFill>
        <p:spPr bwMode="auto">
          <a:xfrm>
            <a:off x="6207667" y="1550668"/>
            <a:ext cx="5863152" cy="4772520"/>
          </a:xfrm>
          <a:prstGeom prst="rect">
            <a:avLst/>
          </a:prstGeom>
        </p:spPr>
      </p:pic>
      <p:sp>
        <p:nvSpPr>
          <p:cNvPr id="20" name="ZoneTexte 19" hidden="0"/>
          <p:cNvSpPr txBox="1"/>
          <p:nvPr isPhoto="0" userDrawn="0"/>
        </p:nvSpPr>
        <p:spPr bwMode="auto">
          <a:xfrm>
            <a:off x="1001485" y="6095587"/>
            <a:ext cx="6496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b="1" u="sng">
                <a:solidFill>
                  <a:srgbClr val="0070C0"/>
                </a:solidFill>
                <a:hlinkClick r:id="rId9" tooltip="https://geoservices.ign.fr/rejoindre-la-communaute-lidar-hd"/>
              </a:rPr>
              <a:t>Rejoindre la communauté LIDAR HD</a:t>
            </a:r>
            <a:endParaRPr lang="fr-FR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20752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 startAt="3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ORTHO HR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926887" y="1364249"/>
            <a:ext cx="10842106" cy="498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Diffusée en </a:t>
            </a:r>
            <a:r>
              <a:rPr lang="fr-FR" sz="1600" b="1"/>
              <a:t>Opendata</a:t>
            </a:r>
            <a:r>
              <a:rPr lang="fr-FR" sz="1600" b="1"/>
              <a:t> Etalab 2.0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Issue de prises de vues estivales, emprises départementales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Mise à jour tous les 3 à 4 ans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En Flux ou en téléchargement</a:t>
            </a:r>
            <a:endParaRPr/>
          </a:p>
          <a:p>
            <a:pPr marL="342900" lvl="4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Disponibilité et programmation :</a:t>
            </a:r>
            <a:endParaRPr/>
          </a:p>
          <a:p>
            <a:pPr marL="800100" lvl="5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Alpes Maritimes - 06 : 2023</a:t>
            </a:r>
            <a:endParaRPr/>
          </a:p>
          <a:p>
            <a:pPr marL="800100" lvl="5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Bouches du Rhône - 13 : 2023</a:t>
            </a:r>
            <a:endParaRPr/>
          </a:p>
          <a:p>
            <a:pPr marL="800100" lvl="5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Var - 83 : 2023</a:t>
            </a:r>
            <a:endParaRPr/>
          </a:p>
          <a:p>
            <a:pPr marL="800100" lvl="5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Les 04 et 84 au programme 2024</a:t>
            </a:r>
            <a:endParaRPr/>
          </a:p>
          <a:p>
            <a:pPr marL="800100" lvl="5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Le 05 en option pour 2024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Donnée socle pour production et mise à jour de référentiels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Utile pour repérer, saisir, identifier, contrôler, communiquer…</a:t>
            </a:r>
            <a:endParaRPr lang="fr-FR" sz="1600" b="1">
              <a:solidFill>
                <a:srgbClr val="9AC32E"/>
              </a:solidFill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Ø"/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Réflexion IGN sur une couverture image plus fréquente du territoire                     Mixte Technologique    </a:t>
            </a:r>
            <a:endParaRPr lang="fr-FR" sz="1600" b="1">
              <a:solidFill>
                <a:srgbClr val="9AC32E"/>
              </a:solidFill>
            </a:endParaRPr>
          </a:p>
        </p:txBody>
      </p:sp>
      <p:pic>
        <p:nvPicPr>
          <p:cNvPr id="11" name="Picture 2" hidden="0">
            <a:hlinkClick r:id="rId4"/>
          </p:cNvPr>
          <p:cNvPicPr>
            <a:picLocks noChangeAspect="1" noChangeArrowheads="1"/>
          </p:cNvPicPr>
          <p:nvPr isPhoto="0" userDrawn="0"/>
        </p:nvPicPr>
        <p:blipFill>
          <a:blip r:embed="rId5"/>
          <a:srcRect l="3687" t="0" r="0" b="9903"/>
          <a:stretch/>
        </p:blipFill>
        <p:spPr bwMode="auto">
          <a:xfrm>
            <a:off x="8081554" y="1635590"/>
            <a:ext cx="3687439" cy="34415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èche : droite rayée 1" hidden="0"/>
          <p:cNvSpPr/>
          <p:nvPr isPhoto="0" userDrawn="0"/>
        </p:nvSpPr>
        <p:spPr bwMode="auto">
          <a:xfrm>
            <a:off x="7950925" y="5882591"/>
            <a:ext cx="592183" cy="314283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9698" name="Image 1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476375" y="258778"/>
            <a:ext cx="2697692" cy="18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Image 8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0398821" y="128587"/>
            <a:ext cx="1486792" cy="48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CustomShape 1" hidden="0"/>
          <p:cNvSpPr/>
          <p:nvPr isPhoto="0" userDrawn="0"/>
        </p:nvSpPr>
        <p:spPr bwMode="auto">
          <a:xfrm>
            <a:off x="8512175" y="1503187"/>
            <a:ext cx="181822" cy="644877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br>
              <a:rPr>
                <a:latin typeface="Calibri"/>
                <a:cs typeface="Calibri"/>
              </a:rPr>
            </a:br>
            <a:endParaRPr lang="fr-FR" spc="-1">
              <a:latin typeface="Calibri"/>
              <a:cs typeface="Calibri"/>
            </a:endParaRPr>
          </a:p>
        </p:txBody>
      </p:sp>
      <p:sp>
        <p:nvSpPr>
          <p:cNvPr id="82" name="CustomShape 3" hidden="0"/>
          <p:cNvSpPr/>
          <p:nvPr isPhoto="0" userDrawn="0"/>
        </p:nvSpPr>
        <p:spPr bwMode="auto">
          <a:xfrm>
            <a:off x="5384919" y="926411"/>
            <a:ext cx="6616462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rgbClr val="0CA8A8"/>
                </a:solidFill>
                <a:latin typeface="Calibri"/>
                <a:cs typeface="Calibri"/>
              </a:rPr>
              <a:t>Groupe de Travail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spc="-1">
                <a:solidFill>
                  <a:srgbClr val="0CA8A8"/>
                </a:solidFill>
                <a:latin typeface="Calibri"/>
                <a:cs typeface="Calibri"/>
              </a:rPr>
              <a:t>PCRS/LIDAR/ORTHO HR </a:t>
            </a:r>
            <a:endParaRPr/>
          </a:p>
        </p:txBody>
      </p:sp>
      <p:sp>
        <p:nvSpPr>
          <p:cNvPr id="8" name="CustomShape 3" hidden="0"/>
          <p:cNvSpPr/>
          <p:nvPr isPhoto="0" userDrawn="0"/>
        </p:nvSpPr>
        <p:spPr bwMode="auto">
          <a:xfrm>
            <a:off x="6197601" y="2976233"/>
            <a:ext cx="5477932" cy="1875983"/>
          </a:xfrm>
          <a:prstGeom prst="rect">
            <a:avLst/>
          </a:prstGeom>
          <a:noFill/>
          <a:ln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3200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3200" spc="-1">
                <a:solidFill>
                  <a:srgbClr val="964073"/>
                </a:solidFill>
                <a:latin typeface="Calibri"/>
                <a:cs typeface="Calibri"/>
              </a:rPr>
              <a:t>LIDAR HD</a:t>
            </a:r>
            <a:endParaRPr/>
          </a:p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3200" spc="-1">
                <a:solidFill>
                  <a:srgbClr val="964073"/>
                </a:solidFill>
                <a:latin typeface="Calibri"/>
                <a:cs typeface="Calibri"/>
              </a:rPr>
              <a:t>ORTHO HR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716512" y="1888049"/>
            <a:ext cx="10842106" cy="448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Objectif : Observer le territoire en continu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Contexte : Des territoires sous pression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Changement climatique et pression urbaine =&gt; changements rapides du territoire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Rôle croissant de la donnée dans le pilotage de l’action publique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Nécessité d’accroitre la capacité de production de données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Combiner les technologies d’observation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Utiliser des méthodes d’IA pour automatiser les traitements 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Fédérer les efforts des acteurs de l’écosystème</a:t>
            </a:r>
            <a:endParaRPr/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De nouvelles opportunités technologiques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Nouvelles caméras pour l’aérien (résolution et couverture)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L’imagerie satellite multispectrale (revisite fréquente, dimension spatio-temporelle)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L’imagerie satellite HR en complément de l’aérien (réactivité d’observation)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/>
              <a:t>Analyse poussée et plus rapide des données (IA, détection de changement)</a:t>
            </a:r>
            <a:endParaRPr lang="fr-FR" sz="1400">
              <a:solidFill>
                <a:srgbClr val="9AC32E"/>
              </a:solidFill>
            </a:endParaRPr>
          </a:p>
        </p:txBody>
      </p:sp>
      <p:pic>
        <p:nvPicPr>
          <p:cNvPr id="12" name="Image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8334102" y="1284254"/>
            <a:ext cx="3629887" cy="2396759"/>
          </a:xfrm>
          <a:prstGeom prst="rect">
            <a:avLst/>
          </a:prstGeom>
        </p:spPr>
      </p:pic>
      <p:sp>
        <p:nvSpPr>
          <p:cNvPr id="13" name="ZoneTexte 12" hidden="0"/>
          <p:cNvSpPr txBox="1"/>
          <p:nvPr isPhoto="0" userDrawn="0"/>
        </p:nvSpPr>
        <p:spPr bwMode="auto">
          <a:xfrm>
            <a:off x="8334102" y="3443791"/>
            <a:ext cx="23903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 sz="900">
                <a:solidFill>
                  <a:schemeClr val="bg1"/>
                </a:solidFill>
              </a:rPr>
              <a:t>Pleiades</a:t>
            </a:r>
            <a:r>
              <a:rPr lang="fr-FR" sz="900">
                <a:solidFill>
                  <a:schemeClr val="bg1"/>
                </a:solidFill>
              </a:rPr>
              <a:t> Neo  © AIRBUS DS 2022 © IGN</a:t>
            </a:r>
            <a:endParaRPr/>
          </a:p>
        </p:txBody>
      </p:sp>
      <p:pic>
        <p:nvPicPr>
          <p:cNvPr id="11" name="Picture 5" descr="Carhab Gironde 2023" hidden="0"/>
          <p:cNvPicPr>
            <a:picLocks noChangeAspect="1" noChangeArrowheads="1"/>
          </p:cNvPicPr>
          <p:nvPr isPhoto="0" userDrawn="0"/>
        </p:nvPicPr>
        <p:blipFill>
          <a:blip r:embed="rId5"/>
          <a:stretch/>
        </p:blipFill>
        <p:spPr bwMode="auto">
          <a:xfrm>
            <a:off x="8665047" y="3761416"/>
            <a:ext cx="2967996" cy="2967996"/>
          </a:xfrm>
          <a:prstGeom prst="rect">
            <a:avLst/>
          </a:prstGeom>
          <a:noFill/>
        </p:spPr>
      </p:pic>
      <p:sp>
        <p:nvSpPr>
          <p:cNvPr id="14" name="ZoneTexte 13" hidden="0"/>
          <p:cNvSpPr txBox="1"/>
          <p:nvPr isPhoto="0" userDrawn="0"/>
        </p:nvSpPr>
        <p:spPr bwMode="auto">
          <a:xfrm>
            <a:off x="9874574" y="3937874"/>
            <a:ext cx="2089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800"/>
              <a:t>Carte des habitats modélisés en Gironde en légende simplifiée 2023 (</a:t>
            </a:r>
            <a:r>
              <a:rPr lang="fr-FR" sz="800"/>
              <a:t>CarHab</a:t>
            </a:r>
            <a:r>
              <a:rPr lang="fr-FR" sz="800"/>
              <a:t> )</a:t>
            </a:r>
            <a:endParaRPr/>
          </a:p>
        </p:txBody>
      </p:sp>
      <p:sp>
        <p:nvSpPr>
          <p:cNvPr id="16" name="ZoneTexte 15" hidden="0"/>
          <p:cNvSpPr txBox="1"/>
          <p:nvPr isPhoto="0" userDrawn="0"/>
        </p:nvSpPr>
        <p:spPr bwMode="auto">
          <a:xfrm>
            <a:off x="1396205" y="1058363"/>
            <a:ext cx="9399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4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Vers un nouveau mixte technologique à l’IGN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 flipH="0" flipV="0">
            <a:off x="208414" y="1535416"/>
            <a:ext cx="11767562" cy="521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         Une transformation de fond, transversales aux différentes activités de l’institut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Intégrer dans les productions de l’IGN de sources de données complémentaires, notamment spatiales pour :</a:t>
            </a:r>
            <a:endParaRPr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Cartographier le territoire plus fréquemment</a:t>
            </a:r>
            <a:endParaRPr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Elargir l’offre de données thématiques 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Développer les outils de détection du changement </a:t>
            </a:r>
            <a:r>
              <a:rPr lang="fr-FR" sz="1600"/>
              <a:t>dans une logique d’ouverture à l’écosystème</a:t>
            </a:r>
            <a:endParaRPr lang="fr-FR" sz="1600" b="1"/>
          </a:p>
          <a:p>
            <a:pPr lvl="1">
              <a:lnSpc>
                <a:spcPct val="200000"/>
              </a:lnSpc>
              <a:defRPr/>
            </a:pPr>
            <a:r>
              <a:rPr lang="fr-FR" b="1">
                <a:solidFill>
                  <a:srgbClr val="0CA8A8"/>
                </a:solidFill>
                <a:latin typeface="Calibri"/>
                <a:cs typeface="Calibri"/>
              </a:rPr>
              <a:t>Objectifs : Généraliser l’utilisation de données et de méthodes déjà en production à l’ensemble de l’activité de l’IGN. 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Réorganisation de la direction des opérations de l’IGN </a:t>
            </a:r>
            <a:r>
              <a:rPr lang="fr-FR" sz="1600"/>
              <a:t>en deux directions : amont et aval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Création d’un hub de données renforcé</a:t>
            </a:r>
            <a:r>
              <a:rPr lang="fr-FR" sz="1600"/>
              <a:t>, notamment sur le volet spatial pour faciliter l’accès à la donnée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Création d’un Comité de pilotage de la couverture image </a:t>
            </a:r>
            <a:r>
              <a:rPr lang="fr-FR" sz="1600"/>
              <a:t>en partenariat avec le CNES </a:t>
            </a:r>
            <a:endParaRPr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fédérer les acteurs publics commanditaires de donnée image</a:t>
            </a:r>
            <a:endParaRPr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pour piloter la programmation des couvertures images à partir des besoins</a:t>
            </a:r>
            <a:endParaRPr lang="fr-FR" sz="2000"/>
          </a:p>
          <a:p>
            <a:pPr marL="1257300" lvl="2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/>
              <a:t>sortir de la logique historique de silo entre les capteurs</a:t>
            </a:r>
            <a:endParaRPr/>
          </a:p>
          <a:p>
            <a:pPr marL="800100" lvl="1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fr-FR" sz="1600" b="1"/>
              <a:t>Construction d’une nouvelle offre à partir de sources mixtes. </a:t>
            </a:r>
            <a:endParaRPr/>
          </a:p>
        </p:txBody>
      </p:sp>
      <p:sp>
        <p:nvSpPr>
          <p:cNvPr id="14" name="ZoneTexte 13" hidden="0"/>
          <p:cNvSpPr txBox="1"/>
          <p:nvPr isPhoto="0" userDrawn="0"/>
        </p:nvSpPr>
        <p:spPr bwMode="auto">
          <a:xfrm>
            <a:off x="1444626" y="819835"/>
            <a:ext cx="93995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Quelle mise en œuvre du mixte technologique à l’IGN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068245" y="1068477"/>
            <a:ext cx="5817368" cy="5170036"/>
          </a:xfrm>
          <a:prstGeom prst="rect">
            <a:avLst/>
          </a:prstGeom>
        </p:spPr>
      </p:pic>
      <p:sp>
        <p:nvSpPr>
          <p:cNvPr id="15" name="ZoneTexte 8" hidden="0"/>
          <p:cNvSpPr txBox="1">
            <a:spLocks noChangeArrowheads="1"/>
          </p:cNvSpPr>
          <p:nvPr isPhoto="0" userDrawn="0"/>
        </p:nvSpPr>
        <p:spPr bwMode="auto">
          <a:xfrm>
            <a:off x="535951" y="1668031"/>
            <a:ext cx="508591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CA8A8"/>
              </a:buClr>
              <a:buFont typeface="Wingdings"/>
              <a:buChar char="q"/>
              <a:defRPr/>
            </a:pPr>
            <a:r>
              <a:rPr lang="fr-FR" sz="2000" b="1">
                <a:latin typeface="Calibri"/>
                <a:cs typeface="Calibri"/>
              </a:rPr>
              <a:t>Elargir le nombre de participants :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Tous les Responsables SIG des EPCI varois</a:t>
            </a:r>
            <a:endParaRPr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>
                <a:latin typeface="Calibri"/>
                <a:cs typeface="Calibri"/>
              </a:rPr>
              <a:t>Gestionnaires de réseaux : Orange, </a:t>
            </a:r>
            <a:r>
              <a:rPr lang="fr-FR">
                <a:latin typeface="Calibri"/>
                <a:cs typeface="Calibri"/>
              </a:rPr>
              <a:t>GrDF</a:t>
            </a:r>
            <a:r>
              <a:rPr lang="fr-FR">
                <a:latin typeface="Calibri"/>
                <a:cs typeface="Calibri"/>
              </a:rPr>
              <a:t>, SCP…..</a:t>
            </a:r>
            <a:endParaRPr/>
          </a:p>
          <a:p>
            <a:pPr marL="285750" indent="-285750" algn="just">
              <a:lnSpc>
                <a:spcPct val="150000"/>
              </a:lnSpc>
              <a:buClr>
                <a:srgbClr val="0CA8A8"/>
              </a:buClr>
              <a:buFont typeface="Wingdings"/>
              <a:buChar char="q"/>
              <a:defRPr/>
            </a:pPr>
            <a:r>
              <a:rPr lang="fr-FR" sz="2000">
                <a:latin typeface="Calibri"/>
                <a:cs typeface="Calibri"/>
              </a:rPr>
              <a:t>Elaboration « Carte Identité » du territoire : identification des zones « denses » et « non-denses » en matière de réseaux</a:t>
            </a:r>
            <a:endParaRPr lang="fr-FR" sz="2000" b="1">
              <a:latin typeface="Calibri"/>
              <a:cs typeface="Calibri"/>
            </a:endParaRPr>
          </a:p>
          <a:p>
            <a:pPr marL="285750" indent="-285750" algn="just">
              <a:lnSpc>
                <a:spcPct val="150000"/>
              </a:lnSpc>
              <a:buClr>
                <a:srgbClr val="0CA8A8"/>
              </a:buClr>
              <a:buFont typeface="Wingdings"/>
              <a:buChar char="q"/>
              <a:defRPr/>
            </a:pPr>
            <a:r>
              <a:rPr lang="fr-FR" sz="2000" b="1">
                <a:latin typeface="Calibri"/>
                <a:cs typeface="Calibri"/>
              </a:rPr>
              <a:t>Réflexion et Elaboration des scénarios </a:t>
            </a:r>
            <a:endParaRPr/>
          </a:p>
          <a:p>
            <a:pPr marL="285750" indent="-285750" algn="just">
              <a:lnSpc>
                <a:spcPct val="150000"/>
              </a:lnSpc>
              <a:buClr>
                <a:srgbClr val="0CA8A8"/>
              </a:buClr>
              <a:buFont typeface="Wingdings"/>
              <a:buChar char="q"/>
              <a:defRPr/>
            </a:pPr>
            <a:r>
              <a:rPr lang="fr-FR" sz="2000" b="1">
                <a:latin typeface="Calibri"/>
                <a:cs typeface="Calibri"/>
              </a:rPr>
              <a:t>Lieu d’échanges et retours d’expériences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9" name="Rectangle 8" hidden="0"/>
          <p:cNvSpPr/>
          <p:nvPr isPhoto="0" userDrawn="0"/>
        </p:nvSpPr>
        <p:spPr bwMode="auto">
          <a:xfrm>
            <a:off x="1510141" y="658785"/>
            <a:ext cx="253409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4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4. Objectifs du GT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 hidden="0"/>
          <p:cNvSpPr/>
          <p:nvPr isPhoto="0" userDrawn="0"/>
        </p:nvSpPr>
        <p:spPr bwMode="auto">
          <a:xfrm>
            <a:off x="585025" y="2680809"/>
            <a:ext cx="4421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" algn="ctr">
              <a:spcBef>
                <a:spcPts val="601"/>
              </a:spcBef>
              <a:spcAft>
                <a:spcPts val="601"/>
              </a:spcAft>
              <a:buClr>
                <a:srgbClr val="202020"/>
              </a:buClr>
              <a:defRPr/>
            </a:pPr>
            <a:r>
              <a:rPr lang="fr-FR" sz="4000" b="1" spc="-1">
                <a:solidFill>
                  <a:srgbClr val="0CA8A8"/>
                </a:solidFill>
                <a:latin typeface="Calibri"/>
                <a:cs typeface="+mn-cs"/>
              </a:rPr>
              <a:t>Merci pour votre attention</a:t>
            </a:r>
            <a:endParaRPr/>
          </a:p>
        </p:txBody>
      </p:sp>
      <p:pic>
        <p:nvPicPr>
          <p:cNvPr id="7" name="Image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384274" y="4581916"/>
            <a:ext cx="1287672" cy="1313221"/>
          </a:xfrm>
          <a:prstGeom prst="rect">
            <a:avLst/>
          </a:prstGeom>
        </p:spPr>
      </p:pic>
      <p:pic>
        <p:nvPicPr>
          <p:cNvPr id="9" name="Image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1">
            <a:off x="5961023" y="1068477"/>
            <a:ext cx="1287672" cy="1313221"/>
          </a:xfrm>
          <a:prstGeom prst="rect">
            <a:avLst/>
          </a:prstGeom>
        </p:spPr>
      </p:pic>
      <p:pic>
        <p:nvPicPr>
          <p:cNvPr id="10" name="Image 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8822581" y="1793885"/>
            <a:ext cx="2600325" cy="2143125"/>
          </a:xfrm>
          <a:prstGeom prst="rect">
            <a:avLst/>
          </a:prstGeom>
        </p:spPr>
      </p:pic>
      <p:sp>
        <p:nvSpPr>
          <p:cNvPr id="2" name="ZoneTexte 1" hidden="0"/>
          <p:cNvSpPr txBox="1"/>
          <p:nvPr isPhoto="0" userDrawn="0"/>
        </p:nvSpPr>
        <p:spPr bwMode="auto">
          <a:xfrm>
            <a:off x="248100" y="6287077"/>
            <a:ext cx="4766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200">
                <a:latin typeface="Calibri"/>
                <a:cs typeface="Calibri"/>
              </a:rPr>
              <a:t>Sources : CRIGEPACA, beta.gouv.fr, </a:t>
            </a:r>
            <a:r>
              <a:rPr lang="fr-FR" sz="1200">
                <a:latin typeface="Calibri"/>
                <a:cs typeface="Calibri"/>
              </a:rPr>
              <a:t>ign</a:t>
            </a:r>
            <a:endParaRPr lang="fr-FR" sz="1200">
              <a:latin typeface="Calibri"/>
              <a:cs typeface="Calibri"/>
            </a:endParaRPr>
          </a:p>
        </p:txBody>
      </p:sp>
      <p:sp>
        <p:nvSpPr>
          <p:cNvPr id="12" name="Rectangle 11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+mn-cs"/>
              </a:rPr>
              <a:t>Groupe de Travail PCRS/LIDAR /ORTHO HR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61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283799" cy="99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ZoneTexte 8" hidden="0"/>
          <p:cNvSpPr txBox="1">
            <a:spLocks noChangeArrowheads="1"/>
          </p:cNvSpPr>
          <p:nvPr isPhoto="0" userDrawn="0"/>
        </p:nvSpPr>
        <p:spPr bwMode="auto">
          <a:xfrm>
            <a:off x="485595" y="2282725"/>
            <a:ext cx="503530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r-FR">
                <a:latin typeface="Calibri"/>
                <a:cs typeface="Calibri"/>
              </a:rPr>
              <a:t>Le </a:t>
            </a:r>
            <a:r>
              <a:rPr lang="fr-FR" b="1">
                <a:latin typeface="Calibri"/>
                <a:cs typeface="Calibri"/>
              </a:rPr>
              <a:t>PCRS</a:t>
            </a:r>
            <a:r>
              <a:rPr lang="fr-FR">
                <a:latin typeface="Calibri"/>
                <a:cs typeface="Calibri"/>
              </a:rPr>
              <a:t> constitue le </a:t>
            </a:r>
            <a:r>
              <a:rPr lang="fr-FR" b="1">
                <a:latin typeface="Calibri"/>
                <a:cs typeface="Calibri"/>
              </a:rPr>
              <a:t>socle commun</a:t>
            </a:r>
            <a:r>
              <a:rPr lang="fr-FR">
                <a:latin typeface="Calibri"/>
                <a:cs typeface="Calibri"/>
              </a:rPr>
              <a:t> de base décrivant à </a:t>
            </a:r>
            <a:r>
              <a:rPr lang="fr-FR" b="1">
                <a:latin typeface="Calibri"/>
                <a:cs typeface="Calibri"/>
              </a:rPr>
              <a:t>très grande échelle</a:t>
            </a:r>
            <a:r>
              <a:rPr lang="fr-FR">
                <a:latin typeface="Calibri"/>
                <a:cs typeface="Calibri"/>
              </a:rPr>
              <a:t> les </a:t>
            </a:r>
            <a:r>
              <a:rPr lang="fr-FR" b="1">
                <a:latin typeface="Calibri"/>
                <a:cs typeface="Calibri"/>
              </a:rPr>
              <a:t>limites apparentes de la voirie</a:t>
            </a:r>
            <a:r>
              <a:rPr lang="fr-FR">
                <a:latin typeface="Calibri"/>
                <a:cs typeface="Calibri"/>
              </a:rPr>
              <a:t> aussi urbaine dense qu’en zone rurale . </a:t>
            </a:r>
            <a:r>
              <a:rPr lang="fr-FR" b="1">
                <a:latin typeface="Calibri"/>
                <a:cs typeface="Calibri"/>
              </a:rPr>
              <a:t>Limité aux objets les plus utiles </a:t>
            </a:r>
            <a:r>
              <a:rPr lang="fr-FR">
                <a:latin typeface="Calibri"/>
                <a:cs typeface="Calibri"/>
              </a:rPr>
              <a:t>et en n'abordant aucune logique « métiers », </a:t>
            </a:r>
            <a:r>
              <a:rPr lang="fr-FR" b="1">
                <a:latin typeface="Calibri"/>
                <a:cs typeface="Calibri"/>
              </a:rPr>
              <a:t>le PCRS est destiné à servir de support à un grand nombre d'applications</a:t>
            </a:r>
            <a:r>
              <a:rPr lang="fr-FR">
                <a:latin typeface="Calibri"/>
                <a:cs typeface="Calibri"/>
              </a:rPr>
              <a:t> requérant une précision d'ordre centimétrique et un géoréférencement.</a:t>
            </a:r>
            <a:endParaRPr/>
          </a:p>
        </p:txBody>
      </p:sp>
      <p:sp>
        <p:nvSpPr>
          <p:cNvPr id="10" name="ZoneTexte 9" hidden="0"/>
          <p:cNvSpPr txBox="1"/>
          <p:nvPr isPhoto="0" userDrawn="0"/>
        </p:nvSpPr>
        <p:spPr bwMode="auto">
          <a:xfrm>
            <a:off x="6351004" y="2090586"/>
            <a:ext cx="5056636" cy="2169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>
                <a:latin typeface="Calibri"/>
                <a:cs typeface="Calibri"/>
              </a:rPr>
              <a:t>Le PCRS est un standard d’échange cartographique :</a:t>
            </a:r>
            <a:endParaRPr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Pauvre</a:t>
            </a:r>
            <a:r>
              <a:rPr lang="fr-FR">
                <a:latin typeface="Calibri"/>
                <a:cs typeface="Calibri"/>
              </a:rPr>
              <a:t> : simplement les objets nécessaires</a:t>
            </a:r>
            <a:endParaRPr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Précis</a:t>
            </a:r>
            <a:r>
              <a:rPr lang="fr-FR">
                <a:latin typeface="Calibri"/>
                <a:cs typeface="Calibri"/>
              </a:rPr>
              <a:t> (résolution 5 cm)</a:t>
            </a:r>
            <a:endParaRPr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Support</a:t>
            </a:r>
            <a:r>
              <a:rPr lang="fr-FR">
                <a:latin typeface="Calibri"/>
                <a:cs typeface="Calibri"/>
              </a:rPr>
              <a:t> pour les réseaux</a:t>
            </a:r>
            <a:endParaRPr/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fr-FR" b="1">
                <a:latin typeface="Calibri"/>
                <a:cs typeface="Calibri"/>
              </a:rPr>
              <a:t>Vivant</a:t>
            </a:r>
            <a:r>
              <a:rPr lang="fr-FR">
                <a:latin typeface="Calibri"/>
                <a:cs typeface="Calibri"/>
              </a:rPr>
              <a:t> dans le temps</a:t>
            </a:r>
            <a:endParaRPr/>
          </a:p>
        </p:txBody>
      </p:sp>
      <p:sp>
        <p:nvSpPr>
          <p:cNvPr id="11" name="ZoneTexte 10" hidden="0"/>
          <p:cNvSpPr txBox="1"/>
          <p:nvPr isPhoto="0" userDrawn="0"/>
        </p:nvSpPr>
        <p:spPr bwMode="auto">
          <a:xfrm>
            <a:off x="6855649" y="4506413"/>
            <a:ext cx="4047346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>
                <a:latin typeface="Calibri"/>
                <a:cs typeface="Calibri"/>
              </a:rPr>
              <a:t>La représentation en fond de plan des données cartographiées du PCRS est </a:t>
            </a:r>
            <a:r>
              <a:rPr lang="fr-FR" sz="1600" b="1">
                <a:latin typeface="Calibri"/>
                <a:cs typeface="Calibri"/>
              </a:rPr>
              <a:t>idéalement utilisée pour des échelles au 1/200e ou au 1/500e.</a:t>
            </a:r>
            <a:endParaRPr/>
          </a:p>
        </p:txBody>
      </p:sp>
      <p:sp>
        <p:nvSpPr>
          <p:cNvPr id="14" name="Rectangle 13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+mn-cs"/>
              </a:rPr>
              <a:t>Groupe de Travail PCRS/LIDAR/ORTHO HR </a:t>
            </a:r>
            <a:endParaRPr/>
          </a:p>
        </p:txBody>
      </p:sp>
      <p:sp>
        <p:nvSpPr>
          <p:cNvPr id="12" name="ZoneTexte 7" hidden="0"/>
          <p:cNvSpPr txBox="1">
            <a:spLocks noChangeArrowheads="1"/>
          </p:cNvSpPr>
          <p:nvPr isPhoto="0" userDrawn="0"/>
        </p:nvSpPr>
        <p:spPr bwMode="auto">
          <a:xfrm>
            <a:off x="773662" y="1605715"/>
            <a:ext cx="44174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>
                <a:solidFill>
                  <a:srgbClr val="92D050"/>
                </a:solidFill>
                <a:latin typeface="Calibri"/>
                <a:cs typeface="Calibri"/>
              </a:rPr>
              <a:t>1.1/ Récapitulatif : qu’est ce qu’un PCRS</a:t>
            </a:r>
            <a:endParaRPr/>
          </a:p>
        </p:txBody>
      </p:sp>
      <p:sp>
        <p:nvSpPr>
          <p:cNvPr id="3" name="Rectangle 2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009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213460" cy="9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ZoneTexte 7" hidden="0"/>
          <p:cNvSpPr txBox="1">
            <a:spLocks noChangeArrowheads="1"/>
          </p:cNvSpPr>
          <p:nvPr isPhoto="0" userDrawn="0"/>
        </p:nvSpPr>
        <p:spPr bwMode="auto">
          <a:xfrm>
            <a:off x="316704" y="1501585"/>
            <a:ext cx="252357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500" b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Objectifs du PCRS</a:t>
            </a:r>
            <a:endParaRPr/>
          </a:p>
        </p:txBody>
      </p:sp>
      <p:sp>
        <p:nvSpPr>
          <p:cNvPr id="13" name="ZoneTexte 8" hidden="0"/>
          <p:cNvSpPr txBox="1">
            <a:spLocks noChangeArrowheads="1"/>
          </p:cNvSpPr>
          <p:nvPr isPhoto="0" userDrawn="0"/>
        </p:nvSpPr>
        <p:spPr bwMode="auto">
          <a:xfrm>
            <a:off x="580394" y="2857904"/>
            <a:ext cx="5140081" cy="258532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Répondre aux obligations réglementaires DT-DICT</a:t>
            </a:r>
            <a:endParaRPr/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Sécuriser les chantiers, les hommes et limiter les endommagements</a:t>
            </a:r>
            <a:endParaRPr/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Connaître l’occupation du domaine public</a:t>
            </a:r>
            <a:endParaRPr/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>
                <a:latin typeface="Calibri"/>
                <a:cs typeface="Calibri"/>
              </a:rPr>
              <a:t>Concevoir des projets grâce à une meilleur maîtrise de l’implantation</a:t>
            </a:r>
            <a:endParaRPr/>
          </a:p>
        </p:txBody>
      </p:sp>
      <p:sp>
        <p:nvSpPr>
          <p:cNvPr id="14" name="ZoneTexte 8" hidden="0"/>
          <p:cNvSpPr txBox="1">
            <a:spLocks noChangeArrowheads="1"/>
          </p:cNvSpPr>
          <p:nvPr isPhoto="0" userDrawn="0"/>
        </p:nvSpPr>
        <p:spPr bwMode="auto">
          <a:xfrm>
            <a:off x="7224442" y="2965441"/>
            <a:ext cx="4171050" cy="3046988"/>
          </a:xfrm>
          <a:prstGeom prst="rect">
            <a:avLst/>
          </a:prstGeom>
          <a:noFill/>
          <a:ln w="9525">
            <a:solidFill>
              <a:srgbClr val="0CA8A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 sz="1600" b="1">
                <a:latin typeface="Calibri"/>
                <a:cs typeface="Calibri"/>
              </a:rPr>
              <a:t>Aux collectivités </a:t>
            </a:r>
            <a:r>
              <a:rPr lang="fr-FR" sz="1600">
                <a:latin typeface="Calibri"/>
                <a:cs typeface="Calibri"/>
              </a:rPr>
              <a:t>: renfort de la connaissance du patrimoine communal, un atout dans les études et projets d’espaces publics</a:t>
            </a:r>
            <a:endParaRPr/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 sz="1600" b="1">
                <a:latin typeface="Calibri"/>
                <a:cs typeface="Calibri"/>
              </a:rPr>
              <a:t>Aux intervenants à proximité des réseaux </a:t>
            </a:r>
            <a:r>
              <a:rPr lang="fr-FR" sz="1600">
                <a:latin typeface="Calibri"/>
                <a:cs typeface="Calibri"/>
              </a:rPr>
              <a:t>: exploitants, exécutants, responsables de projets</a:t>
            </a:r>
            <a:endParaRPr/>
          </a:p>
          <a:p>
            <a:pPr marL="285750" indent="-285750" algn="just">
              <a:lnSpc>
                <a:spcPct val="150000"/>
              </a:lnSpc>
              <a:buFont typeface="Wingdings"/>
              <a:buChar char="ü"/>
              <a:defRPr/>
            </a:pPr>
            <a:r>
              <a:rPr lang="fr-FR" sz="1600" b="1">
                <a:latin typeface="Calibri"/>
                <a:cs typeface="Calibri"/>
              </a:rPr>
              <a:t>Aux habitants </a:t>
            </a:r>
            <a:r>
              <a:rPr lang="fr-FR" sz="1600">
                <a:latin typeface="Calibri"/>
                <a:cs typeface="Calibri"/>
              </a:rPr>
              <a:t>: limitation des nuisances, amélioration du cadre de vie.</a:t>
            </a:r>
            <a:endParaRPr/>
          </a:p>
        </p:txBody>
      </p:sp>
      <p:sp>
        <p:nvSpPr>
          <p:cNvPr id="15" name="ZoneTexte 8" hidden="0"/>
          <p:cNvSpPr txBox="1">
            <a:spLocks noChangeArrowheads="1"/>
          </p:cNvSpPr>
          <p:nvPr isPhoto="0" userDrawn="0"/>
        </p:nvSpPr>
        <p:spPr bwMode="auto">
          <a:xfrm>
            <a:off x="4267171" y="1419947"/>
            <a:ext cx="4178090" cy="83099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>
              <a:defRPr/>
            </a:pPr>
            <a:r>
              <a:rPr lang="fr-FR" sz="2400" b="1">
                <a:latin typeface="Calibri"/>
                <a:cs typeface="Calibri"/>
              </a:rPr>
              <a:t>C’est un Plan unique </a:t>
            </a:r>
            <a:endParaRPr/>
          </a:p>
          <a:p>
            <a:pPr algn="ctr">
              <a:defRPr/>
            </a:pPr>
            <a:r>
              <a:rPr lang="fr-FR" sz="2400" b="1">
                <a:latin typeface="Calibri"/>
                <a:cs typeface="Calibri"/>
              </a:rPr>
              <a:t>au service de Tous</a:t>
            </a:r>
            <a:endParaRPr/>
          </a:p>
        </p:txBody>
      </p:sp>
      <p:cxnSp>
        <p:nvCxnSpPr>
          <p:cNvPr id="3" name="Connecteur en arc 2" hidden="0"/>
          <p:cNvCxnSpPr>
            <a:cxnSpLocks/>
            <a:stCxn id="13" idx="0"/>
            <a:endCxn id="15" idx="1"/>
          </p:cNvCxnSpPr>
          <p:nvPr isPhoto="0" userDrawn="0"/>
        </p:nvCxnSpPr>
        <p:spPr bwMode="auto">
          <a:xfrm rot="5400000" flipH="1" flipV="1">
            <a:off x="3197574" y="1788307"/>
            <a:ext cx="1022458" cy="1116736"/>
          </a:xfrm>
          <a:prstGeom prst="curvedConnector2">
            <a:avLst/>
          </a:prstGeom>
          <a:ln w="76200">
            <a:solidFill>
              <a:srgbClr val="0CA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 hidden="0"/>
          <p:cNvCxnSpPr>
            <a:cxnSpLocks/>
          </p:cNvCxnSpPr>
          <p:nvPr isPhoto="0" userDrawn="0"/>
        </p:nvCxnSpPr>
        <p:spPr bwMode="auto">
          <a:xfrm rot="10800000" flipH="1" flipV="1">
            <a:off x="8728411" y="1891542"/>
            <a:ext cx="1163115" cy="1073899"/>
          </a:xfrm>
          <a:prstGeom prst="curvedConnector2">
            <a:avLst/>
          </a:prstGeom>
          <a:ln w="76200">
            <a:solidFill>
              <a:srgbClr val="0CA8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+mn-cs"/>
              </a:rPr>
              <a:t>Groupe de Travail PCRS/LIDAR/ORTHO HR </a:t>
            </a:r>
            <a:endParaRPr/>
          </a:p>
        </p:txBody>
      </p:sp>
      <p:sp>
        <p:nvSpPr>
          <p:cNvPr id="11" name="Rectangle 10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1985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01601" y="140495"/>
            <a:ext cx="1173284" cy="91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 hidden="0"/>
          <p:cNvSpPr txBox="1"/>
          <p:nvPr isPhoto="0" userDrawn="0"/>
        </p:nvSpPr>
        <p:spPr bwMode="auto">
          <a:xfrm>
            <a:off x="1274885" y="1447800"/>
            <a:ext cx="1004504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“Plan Corps de Rue Simplifié” ou PCRS :</a:t>
            </a:r>
            <a:endParaRPr/>
          </a:p>
          <a:p>
            <a:pPr>
              <a:defRPr/>
            </a:pPr>
            <a:r>
              <a:rPr lang="fr-FR" sz="1500" u="sng">
                <a:latin typeface="Calibri"/>
                <a:cs typeface="Calibri"/>
              </a:rPr>
              <a:t>Lié à la réforme anti-endommagement des réseaux</a:t>
            </a:r>
            <a:r>
              <a:rPr lang="fr-FR" sz="1500">
                <a:latin typeface="Calibri"/>
                <a:cs typeface="Calibri"/>
              </a:rPr>
              <a:t>, entrée en vigueur le 1er juillet </a:t>
            </a:r>
            <a:r>
              <a:rPr lang="fr-FR" sz="1500" b="1">
                <a:latin typeface="Calibri"/>
                <a:cs typeface="Calibri"/>
              </a:rPr>
              <a:t>2012</a:t>
            </a:r>
            <a:r>
              <a:rPr lang="fr-FR" sz="1500">
                <a:latin typeface="Calibri"/>
                <a:cs typeface="Calibri"/>
              </a:rPr>
              <a:t>. </a:t>
            </a:r>
            <a:endParaRPr/>
          </a:p>
          <a:p>
            <a:pPr>
              <a:defRPr/>
            </a:pPr>
            <a:endParaRPr lang="fr-FR" sz="150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Cadre réglementaire : objectif </a:t>
            </a:r>
            <a:r>
              <a:rPr lang="fr-FR" sz="1500" b="1">
                <a:latin typeface="Calibri"/>
                <a:cs typeface="Calibri"/>
              </a:rPr>
              <a:t>réduire les risques d’endommagement des réseaux </a:t>
            </a:r>
            <a:r>
              <a:rPr lang="fr-FR" sz="1500">
                <a:latin typeface="Calibri"/>
                <a:cs typeface="Calibri"/>
              </a:rPr>
              <a:t>et </a:t>
            </a:r>
            <a:r>
              <a:rPr lang="fr-FR" sz="1500" b="1">
                <a:latin typeface="Calibri"/>
                <a:cs typeface="Calibri"/>
              </a:rPr>
              <a:t>d’atteinte aux personnes à proximité lors de travaux</a:t>
            </a:r>
            <a:r>
              <a:rPr lang="fr-FR" sz="1500">
                <a:latin typeface="Calibri"/>
                <a:cs typeface="Calibri"/>
              </a:rPr>
              <a:t>. 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Mise à disposition par les exploitants </a:t>
            </a:r>
            <a:r>
              <a:rPr lang="fr-FR" sz="1500">
                <a:latin typeface="Calibri"/>
                <a:cs typeface="Calibri"/>
              </a:rPr>
              <a:t>de réseaux aux maitres d’ouvrages de ces travaux (déclarants) des </a:t>
            </a:r>
            <a:r>
              <a:rPr lang="fr-FR" sz="1500" b="1">
                <a:latin typeface="Calibri"/>
                <a:cs typeface="Calibri"/>
              </a:rPr>
              <a:t>plans de réseaux de précisons centimétrique Classe A </a:t>
            </a:r>
            <a:r>
              <a:rPr lang="fr-FR" sz="1500">
                <a:latin typeface="Calibri"/>
                <a:cs typeface="Calibri"/>
              </a:rPr>
              <a:t>sur un fond de plan défini comme “</a:t>
            </a:r>
            <a:r>
              <a:rPr lang="fr-FR" sz="1500" b="1">
                <a:latin typeface="Calibri"/>
                <a:cs typeface="Calibri"/>
              </a:rPr>
              <a:t>le meilleur lever régulier à grande échelle disponible</a:t>
            </a:r>
            <a:r>
              <a:rPr lang="fr-FR" sz="1500">
                <a:latin typeface="Calibri"/>
                <a:cs typeface="Calibri"/>
              </a:rPr>
              <a:t>, établi et mis à jour par l’autorité publique locale compétente”. </a:t>
            </a:r>
            <a:endParaRPr/>
          </a:p>
          <a:p>
            <a:pPr>
              <a:defRPr/>
            </a:pPr>
            <a:endParaRPr lang="fr-FR" sz="150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Arrêté du 15 février 2012, précise que le fond de plan en question doit être </a:t>
            </a:r>
            <a:r>
              <a:rPr lang="fr-FR" sz="1500" b="1">
                <a:latin typeface="Calibri"/>
                <a:cs typeface="Calibri"/>
              </a:rPr>
              <a:t>conforme au format d’échange PCRS </a:t>
            </a:r>
            <a:r>
              <a:rPr lang="fr-FR" sz="1500">
                <a:latin typeface="Calibri"/>
                <a:cs typeface="Calibri"/>
              </a:rPr>
              <a:t>du </a:t>
            </a:r>
            <a:r>
              <a:rPr lang="fr-FR" sz="1500" b="1">
                <a:latin typeface="Calibri"/>
                <a:cs typeface="Calibri"/>
              </a:rPr>
              <a:t>CNIG</a:t>
            </a:r>
            <a:r>
              <a:rPr lang="fr-FR" sz="1500">
                <a:latin typeface="Calibri"/>
                <a:cs typeface="Calibri"/>
              </a:rPr>
              <a:t>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2015</a:t>
            </a:r>
            <a:r>
              <a:rPr lang="fr-FR" sz="1500">
                <a:latin typeface="Calibri"/>
                <a:cs typeface="Calibri"/>
              </a:rPr>
              <a:t> : Un </a:t>
            </a:r>
            <a:r>
              <a:rPr lang="fr-FR" sz="1500" b="1">
                <a:latin typeface="Calibri"/>
                <a:cs typeface="Calibri"/>
              </a:rPr>
              <a:t>protocole d’accord national PCRS </a:t>
            </a:r>
            <a:r>
              <a:rPr lang="fr-FR" sz="1500">
                <a:latin typeface="Calibri"/>
                <a:cs typeface="Calibri"/>
              </a:rPr>
              <a:t>fixant modalités et objectifs.</a:t>
            </a:r>
            <a:endParaRPr/>
          </a:p>
          <a:p>
            <a:pPr marL="171450" indent="-171450"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2017</a:t>
            </a:r>
            <a:r>
              <a:rPr lang="fr-FR" sz="1500">
                <a:latin typeface="Calibri"/>
                <a:cs typeface="Calibri"/>
              </a:rPr>
              <a:t> :  </a:t>
            </a:r>
            <a:r>
              <a:rPr lang="fr-FR" sz="1500" u="sng">
                <a:latin typeface="Calibri"/>
                <a:cs typeface="Calibri"/>
                <a:hlinkClick r:id="rId4" tooltip="https://cnig.gouv.fr/IMG/documents_wordpress/2017/12/CNIG_RTGE_PCRS_v2.0.pdf"/>
              </a:rPr>
              <a:t>Version 2.0 Géostandard d’échange du CNIG</a:t>
            </a:r>
            <a:endParaRPr lang="fr-FR" sz="1500">
              <a:latin typeface="Calibri"/>
              <a:cs typeface="Calibri"/>
            </a:endParaRPr>
          </a:p>
          <a:p>
            <a:pPr>
              <a:defRPr/>
            </a:pPr>
            <a:endParaRPr lang="fr-FR" sz="150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L’établissement de ce cadre a eu pour conséquence la mobilisation de certains opérateurs de réseaux et de certaines collectivités, en vue de mettre en œuvre des PCRS locaux :</a:t>
            </a:r>
            <a:endParaRPr/>
          </a:p>
          <a:p>
            <a:pPr marL="1085850" lvl="2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les </a:t>
            </a:r>
            <a:r>
              <a:rPr lang="fr-FR" sz="1500" b="1">
                <a:latin typeface="Calibri"/>
                <a:cs typeface="Calibri"/>
              </a:rPr>
              <a:t>exploitants de réseaux </a:t>
            </a:r>
            <a:r>
              <a:rPr lang="fr-FR" sz="1500">
                <a:latin typeface="Calibri"/>
                <a:cs typeface="Calibri"/>
              </a:rPr>
              <a:t>y voient un </a:t>
            </a:r>
            <a:r>
              <a:rPr lang="fr-FR" sz="1500" b="1">
                <a:latin typeface="Calibri"/>
                <a:cs typeface="Calibri"/>
              </a:rPr>
              <a:t>intérêt de mutualisation des coûts de mise à jour de leurs fonds de plans</a:t>
            </a:r>
            <a:endParaRPr/>
          </a:p>
          <a:p>
            <a:pPr marL="1085850" lvl="2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les </a:t>
            </a:r>
            <a:r>
              <a:rPr lang="fr-FR" sz="1500" b="1">
                <a:latin typeface="Calibri"/>
                <a:cs typeface="Calibri"/>
              </a:rPr>
              <a:t>collectivités</a:t>
            </a:r>
            <a:r>
              <a:rPr lang="fr-FR" sz="1500">
                <a:latin typeface="Calibri"/>
                <a:cs typeface="Calibri"/>
              </a:rPr>
              <a:t> y voient un </a:t>
            </a:r>
            <a:r>
              <a:rPr lang="fr-FR" sz="1500" b="1">
                <a:latin typeface="Calibri"/>
                <a:cs typeface="Calibri"/>
              </a:rPr>
              <a:t>moyen de produire une donnée de gestion utile à leurs missions </a:t>
            </a:r>
            <a:r>
              <a:rPr lang="fr-FR" sz="1500">
                <a:latin typeface="Calibri"/>
                <a:cs typeface="Calibri"/>
              </a:rPr>
              <a:t>et </a:t>
            </a:r>
            <a:r>
              <a:rPr lang="fr-FR" sz="1500" b="1">
                <a:latin typeface="Calibri"/>
                <a:cs typeface="Calibri"/>
              </a:rPr>
              <a:t>d’améliorer la sécurité lors des travaux.</a:t>
            </a:r>
            <a:endParaRPr/>
          </a:p>
          <a:p>
            <a:pPr marL="1085850" lvl="2" indent="-171450">
              <a:buFont typeface="Arial"/>
              <a:buChar char="•"/>
              <a:defRPr/>
            </a:pPr>
            <a:endParaRPr lang="fr-FR" sz="1500" b="1">
              <a:latin typeface="Calibri"/>
              <a:cs typeface="Calibri"/>
            </a:endParaRPr>
          </a:p>
          <a:p>
            <a:pPr>
              <a:defRPr/>
            </a:pPr>
            <a:endParaRPr lang="fr-FR" sz="1500">
              <a:latin typeface="Calibri"/>
              <a:cs typeface="Calibri"/>
            </a:endParaRPr>
          </a:p>
          <a:p>
            <a:pPr marL="171450" indent="-171450">
              <a:buFont typeface="Arial"/>
              <a:buChar char="•"/>
              <a:defRPr/>
            </a:pPr>
            <a:r>
              <a:rPr lang="fr-FR" sz="1500">
                <a:latin typeface="Calibri"/>
                <a:cs typeface="Calibri"/>
              </a:rPr>
              <a:t>Arrêté du 26 octobre 2018 fixe la nécessité de </a:t>
            </a:r>
            <a:r>
              <a:rPr lang="fr-FR" sz="1500" b="1">
                <a:latin typeface="Calibri"/>
                <a:cs typeface="Calibri"/>
              </a:rPr>
              <a:t>disposer d’un PCRS en tout point du territoire le 01/01/2026</a:t>
            </a:r>
            <a:endParaRPr/>
          </a:p>
        </p:txBody>
      </p:sp>
      <p:sp>
        <p:nvSpPr>
          <p:cNvPr id="6" name="Rectangle 5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+mn-cs"/>
              </a:rPr>
              <a:t>Groupe de Travail PCRS/LIDAR/ORTHO HR </a:t>
            </a:r>
            <a:endParaRPr/>
          </a:p>
        </p:txBody>
      </p:sp>
      <p:sp>
        <p:nvSpPr>
          <p:cNvPr id="7" name="Rectangle 6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009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213460" cy="9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7" hidden="0"/>
          <p:cNvSpPr txBox="1">
            <a:spLocks noChangeArrowheads="1"/>
          </p:cNvSpPr>
          <p:nvPr isPhoto="0" userDrawn="0"/>
        </p:nvSpPr>
        <p:spPr bwMode="auto">
          <a:xfrm>
            <a:off x="551697" y="1165738"/>
            <a:ext cx="2869953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500" b="1">
                <a:solidFill>
                  <a:schemeClr val="accent1"/>
                </a:solidFill>
                <a:latin typeface="Calibri"/>
                <a:cs typeface="Calibri"/>
              </a:rPr>
              <a:t>Les formats de PCRS</a:t>
            </a:r>
            <a:endParaRPr/>
          </a:p>
        </p:txBody>
      </p:sp>
      <p:grpSp>
        <p:nvGrpSpPr>
          <p:cNvPr id="8" name="Groupe 16" hidden="0"/>
          <p:cNvGrpSpPr/>
          <p:nvPr isPhoto="0" userDrawn="0"/>
        </p:nvGrpSpPr>
        <p:grpSpPr bwMode="auto">
          <a:xfrm>
            <a:off x="4914901" y="2189285"/>
            <a:ext cx="6427428" cy="4392627"/>
            <a:chOff x="2977039" y="1320589"/>
            <a:chExt cx="7716938" cy="5274137"/>
          </a:xfrm>
        </p:grpSpPr>
        <p:pic>
          <p:nvPicPr>
            <p:cNvPr id="9" name="Image 17" hidden="0"/>
            <p:cNvPicPr>
              <a:picLocks noChangeAspect="1"/>
            </p:cNvPicPr>
            <p:nvPr isPhoto="0" userDrawn="0"/>
          </p:nvPicPr>
          <p:blipFill>
            <a:blip r:embed="rId4"/>
            <a:stretch/>
          </p:blipFill>
          <p:spPr bwMode="auto">
            <a:xfrm>
              <a:off x="2977039" y="1320589"/>
              <a:ext cx="7716938" cy="492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ZoneTexte 18" hidden="0"/>
            <p:cNvSpPr txBox="1">
              <a:spLocks noChangeArrowheads="1"/>
            </p:cNvSpPr>
            <p:nvPr isPhoto="0" userDrawn="0"/>
          </p:nvSpPr>
          <p:spPr bwMode="auto">
            <a:xfrm>
              <a:off x="7696939" y="6262139"/>
              <a:ext cx="2067798" cy="332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200">
                  <a:latin typeface="Calibri"/>
                  <a:cs typeface="Calibri"/>
                </a:rPr>
                <a:t>Source : Veillecarto2-0.fr</a:t>
              </a:r>
              <a:endParaRPr/>
            </a:p>
          </p:txBody>
        </p:sp>
      </p:grpSp>
      <p:sp>
        <p:nvSpPr>
          <p:cNvPr id="29" name="ZoneTexte 28" hidden="0"/>
          <p:cNvSpPr txBox="1">
            <a:spLocks noChangeArrowheads="1"/>
          </p:cNvSpPr>
          <p:nvPr isPhoto="0" userDrawn="0"/>
        </p:nvSpPr>
        <p:spPr bwMode="auto">
          <a:xfrm>
            <a:off x="833692" y="1513093"/>
            <a:ext cx="230596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600" b="1" i="1">
                <a:solidFill>
                  <a:srgbClr val="F6A100"/>
                </a:solidFill>
                <a:latin typeface="Calibri"/>
                <a:cs typeface="Calibri"/>
              </a:rPr>
              <a:t>PCRS Vecteur</a:t>
            </a:r>
            <a:endParaRPr lang="fr-FR" sz="2600" b="1">
              <a:solidFill>
                <a:srgbClr val="F6A100"/>
              </a:solidFill>
              <a:latin typeface="Calibri"/>
              <a:cs typeface="Calibri"/>
            </a:endParaRPr>
          </a:p>
        </p:txBody>
      </p:sp>
      <p:sp>
        <p:nvSpPr>
          <p:cNvPr id="30" name="ZoneTexte 29" hidden="0"/>
          <p:cNvSpPr txBox="1"/>
          <p:nvPr isPhoto="0" userDrawn="0"/>
        </p:nvSpPr>
        <p:spPr bwMode="auto">
          <a:xfrm>
            <a:off x="596900" y="2474016"/>
            <a:ext cx="37377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>
                <a:latin typeface="Calibri"/>
                <a:cs typeface="Calibri"/>
              </a:rPr>
              <a:t>Structuration/ modélisation suivant les préconisations du </a:t>
            </a:r>
            <a:r>
              <a:rPr lang="fr-FR" sz="1600" b="1">
                <a:latin typeface="Calibri"/>
                <a:cs typeface="Calibri"/>
              </a:rPr>
              <a:t>GéoStandard</a:t>
            </a:r>
            <a:r>
              <a:rPr lang="fr-FR" sz="1600" b="1">
                <a:latin typeface="Calibri"/>
                <a:cs typeface="Calibri"/>
              </a:rPr>
              <a:t> du CNIG</a:t>
            </a:r>
            <a:endParaRPr/>
          </a:p>
        </p:txBody>
      </p:sp>
      <p:sp>
        <p:nvSpPr>
          <p:cNvPr id="12" name="Rectangle 11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3" name="Rectangle 12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009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213460" cy="9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2" hidden="0"/>
          <p:cNvGrpSpPr/>
          <p:nvPr isPhoto="0" userDrawn="0"/>
        </p:nvGrpSpPr>
        <p:grpSpPr bwMode="auto">
          <a:xfrm>
            <a:off x="3304930" y="1796831"/>
            <a:ext cx="8485554" cy="4324712"/>
            <a:chOff x="1567950" y="1880460"/>
            <a:chExt cx="9597226" cy="4891661"/>
          </a:xfrm>
        </p:grpSpPr>
        <p:grpSp>
          <p:nvGrpSpPr>
            <p:cNvPr id="21" name="Groupe 9" hidden="0"/>
            <p:cNvGrpSpPr/>
            <p:nvPr isPhoto="0" userDrawn="0"/>
          </p:nvGrpSpPr>
          <p:grpSpPr bwMode="auto">
            <a:xfrm>
              <a:off x="1567950" y="1880460"/>
              <a:ext cx="9597226" cy="4891661"/>
              <a:chOff x="282614" y="1863576"/>
              <a:chExt cx="9597226" cy="4891661"/>
            </a:xfrm>
          </p:grpSpPr>
          <p:pic>
            <p:nvPicPr>
              <p:cNvPr id="24" name="Image 10" hidden="0"/>
              <p:cNvPicPr>
                <a:picLocks noChangeAspect="1"/>
              </p:cNvPicPr>
              <p:nvPr isPhoto="0" userDrawn="0"/>
            </p:nvPicPr>
            <p:blipFill>
              <a:blip r:embed="rId4"/>
              <a:srcRect l="0" t="0" r="50320" b="0"/>
              <a:stretch/>
            </p:blipFill>
            <p:spPr bwMode="auto">
              <a:xfrm>
                <a:off x="5443665" y="1863576"/>
                <a:ext cx="4436175" cy="4578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5" name="Groupe 11" hidden="0"/>
              <p:cNvGrpSpPr/>
              <p:nvPr isPhoto="0" userDrawn="0"/>
            </p:nvGrpSpPr>
            <p:grpSpPr bwMode="auto">
              <a:xfrm>
                <a:off x="282614" y="1863576"/>
                <a:ext cx="5415280" cy="4891661"/>
                <a:chOff x="282614" y="1863576"/>
                <a:chExt cx="5415280" cy="4891661"/>
              </a:xfrm>
            </p:grpSpPr>
            <p:pic>
              <p:nvPicPr>
                <p:cNvPr id="27" name="Image 13" hidden="0"/>
                <p:cNvPicPr>
                  <a:picLocks noChangeAspect="1"/>
                </p:cNvPicPr>
                <p:nvPr isPhoto="0" userDrawn="0"/>
              </p:nvPicPr>
              <p:blipFill>
                <a:blip r:embed="rId4"/>
                <a:srcRect l="50116" t="0" r="0" b="0"/>
                <a:stretch/>
              </p:blipFill>
              <p:spPr bwMode="auto">
                <a:xfrm>
                  <a:off x="282614" y="1863576"/>
                  <a:ext cx="4454344" cy="4578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ZoneTexte 14" hidden="0"/>
                <p:cNvSpPr txBox="1">
                  <a:spLocks noChangeArrowheads="1"/>
                </p:cNvSpPr>
                <p:nvPr isPhoto="0" userDrawn="0"/>
              </p:nvSpPr>
              <p:spPr bwMode="auto">
                <a:xfrm>
                  <a:off x="4614077" y="6441924"/>
                  <a:ext cx="1083817" cy="3133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fr-FR" sz="1200">
                      <a:solidFill>
                        <a:schemeClr val="bg1"/>
                      </a:solidFill>
                      <a:latin typeface="Calibri"/>
                      <a:cs typeface="Calibri"/>
                    </a:rPr>
                    <a:t>Source : IGN</a:t>
                  </a:r>
                  <a:endParaRPr/>
                </a:p>
              </p:txBody>
            </p:sp>
          </p:grpSp>
          <p:sp>
            <p:nvSpPr>
              <p:cNvPr id="26" name="ZoneTexte 12" hidden="0"/>
              <p:cNvSpPr txBox="1">
                <a:spLocks noChangeArrowheads="1"/>
              </p:cNvSpPr>
              <p:nvPr isPhoto="0" userDrawn="0"/>
            </p:nvSpPr>
            <p:spPr bwMode="auto">
              <a:xfrm>
                <a:off x="4558773" y="6379991"/>
                <a:ext cx="1181937" cy="313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200">
                    <a:latin typeface="Calibri"/>
                    <a:cs typeface="Calibri"/>
                  </a:rPr>
                  <a:t>Source : ign.fr</a:t>
                </a:r>
                <a:endParaRPr/>
              </a:p>
            </p:txBody>
          </p:sp>
        </p:grpSp>
        <p:sp>
          <p:nvSpPr>
            <p:cNvPr id="22" name="ZoneTexte 21" hidden="0"/>
            <p:cNvSpPr txBox="1"/>
            <p:nvPr isPhoto="0" userDrawn="0"/>
          </p:nvSpPr>
          <p:spPr bwMode="auto">
            <a:xfrm>
              <a:off x="2090281" y="2175782"/>
              <a:ext cx="3408642" cy="9747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500" b="1">
                  <a:solidFill>
                    <a:schemeClr val="bg1"/>
                  </a:solidFill>
                  <a:latin typeface="Calibri"/>
                  <a:cs typeface="Calibri"/>
                </a:rPr>
                <a:t>Orthophoto</a:t>
              </a:r>
              <a:endParaRPr lang="fr-FR" sz="2500" b="1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500" b="1">
                  <a:solidFill>
                    <a:schemeClr val="bg1"/>
                  </a:solidFill>
                  <a:latin typeface="Calibri"/>
                  <a:cs typeface="Calibri"/>
                </a:rPr>
                <a:t> résolution 20 cm</a:t>
              </a:r>
              <a:endParaRPr/>
            </a:p>
          </p:txBody>
        </p:sp>
        <p:sp>
          <p:nvSpPr>
            <p:cNvPr id="23" name="ZoneTexte 22" hidden="0"/>
            <p:cNvSpPr txBox="1"/>
            <p:nvPr isPhoto="0" userDrawn="0"/>
          </p:nvSpPr>
          <p:spPr bwMode="auto">
            <a:xfrm>
              <a:off x="7631111" y="5535467"/>
              <a:ext cx="3408642" cy="9747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500" b="1">
                  <a:solidFill>
                    <a:schemeClr val="bg1"/>
                  </a:solidFill>
                  <a:latin typeface="Calibri"/>
                  <a:cs typeface="Calibri"/>
                </a:rPr>
                <a:t>Orthophoto</a:t>
              </a:r>
              <a:endParaRPr lang="fr-FR" sz="2500" b="1">
                <a:solidFill>
                  <a:schemeClr val="bg1"/>
                </a:solidFill>
                <a:latin typeface="Calibri"/>
                <a:cs typeface="Calibri"/>
              </a:endParaRPr>
            </a:p>
            <a:p>
              <a:pPr algn="r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500" b="1">
                  <a:solidFill>
                    <a:schemeClr val="bg1"/>
                  </a:solidFill>
                  <a:latin typeface="Calibri"/>
                  <a:cs typeface="Calibri"/>
                </a:rPr>
                <a:t> résolution 5 cm</a:t>
              </a:r>
              <a:endParaRPr/>
            </a:p>
          </p:txBody>
        </p:sp>
      </p:grpSp>
      <p:sp>
        <p:nvSpPr>
          <p:cNvPr id="19" name="ZoneTexte 18" hidden="0"/>
          <p:cNvSpPr txBox="1">
            <a:spLocks noChangeArrowheads="1"/>
          </p:cNvSpPr>
          <p:nvPr isPhoto="0" userDrawn="0"/>
        </p:nvSpPr>
        <p:spPr bwMode="auto">
          <a:xfrm>
            <a:off x="998965" y="1053419"/>
            <a:ext cx="2305964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fr-FR" sz="2600" b="1" i="1">
                <a:solidFill>
                  <a:srgbClr val="F6A100"/>
                </a:solidFill>
                <a:latin typeface="Calibri"/>
                <a:cs typeface="Calibri"/>
              </a:rPr>
              <a:t>PCRS Image</a:t>
            </a:r>
            <a:endParaRPr lang="fr-FR" sz="2600" b="1">
              <a:solidFill>
                <a:srgbClr val="F6A100"/>
              </a:solidFill>
              <a:latin typeface="Calibri"/>
              <a:cs typeface="Calibri"/>
            </a:endParaRPr>
          </a:p>
        </p:txBody>
      </p:sp>
      <p:sp>
        <p:nvSpPr>
          <p:cNvPr id="16" name="Rectangle 15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15" name="Rectangle 14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3009" name="Image 15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1763" y="160338"/>
            <a:ext cx="1213460" cy="94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Image 1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 hidden="0"/>
          <p:cNvSpPr txBox="1">
            <a:spLocks noChangeArrowheads="1"/>
          </p:cNvSpPr>
          <p:nvPr isPhoto="0" userDrawn="0"/>
        </p:nvSpPr>
        <p:spPr bwMode="auto">
          <a:xfrm>
            <a:off x="833692" y="1223848"/>
            <a:ext cx="2305964" cy="6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600" b="1" i="1">
                <a:solidFill>
                  <a:srgbClr val="F6A100"/>
                </a:solidFill>
                <a:latin typeface="Calibri"/>
                <a:cs typeface="Calibri"/>
              </a:rPr>
              <a:t>PCRS Mixte</a:t>
            </a:r>
            <a:endParaRPr lang="fr-FR" sz="2600" b="1">
              <a:solidFill>
                <a:srgbClr val="F6A100"/>
              </a:solidFill>
              <a:latin typeface="Calibri"/>
              <a:cs typeface="Calibri"/>
            </a:endParaRPr>
          </a:p>
        </p:txBody>
      </p:sp>
      <p:pic>
        <p:nvPicPr>
          <p:cNvPr id="2" name="Image 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1268747" y="1975512"/>
            <a:ext cx="10214840" cy="4241282"/>
          </a:xfrm>
          <a:prstGeom prst="rect">
            <a:avLst/>
          </a:prstGeom>
        </p:spPr>
      </p:pic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+mn-cs"/>
              </a:rPr>
              <a:t>Groupe de Travail PCRS/LIDAR/ORTHO HR 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Image 5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9120787" y="4225890"/>
            <a:ext cx="2986386" cy="2464526"/>
          </a:xfrm>
          <a:prstGeom prst="rect">
            <a:avLst/>
          </a:prstGeom>
        </p:spPr>
      </p:pic>
      <p:pic>
        <p:nvPicPr>
          <p:cNvPr id="44033" name="Image 15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131763" y="160338"/>
            <a:ext cx="1169499" cy="9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Image 16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9802813" y="128587"/>
            <a:ext cx="20828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7" hidden="0"/>
          <p:cNvSpPr txBox="1">
            <a:spLocks noChangeArrowheads="1"/>
          </p:cNvSpPr>
          <p:nvPr isPhoto="0" userDrawn="0"/>
        </p:nvSpPr>
        <p:spPr bwMode="auto">
          <a:xfrm>
            <a:off x="907562" y="1145214"/>
            <a:ext cx="293016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200" b="1">
                <a:solidFill>
                  <a:srgbClr val="92D050"/>
                </a:solidFill>
                <a:latin typeface="Calibri"/>
                <a:cs typeface="Calibri"/>
              </a:rPr>
              <a:t>1.2/ Au niveau national</a:t>
            </a:r>
            <a:endParaRPr/>
          </a:p>
        </p:txBody>
      </p:sp>
      <p:sp>
        <p:nvSpPr>
          <p:cNvPr id="7" name="Rectangle 6" hidden="0"/>
          <p:cNvSpPr/>
          <p:nvPr isPhoto="0" userDrawn="0"/>
        </p:nvSpPr>
        <p:spPr bwMode="auto">
          <a:xfrm>
            <a:off x="2631467" y="160338"/>
            <a:ext cx="6199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spc="-1">
                <a:solidFill>
                  <a:srgbClr val="964073"/>
                </a:solidFill>
                <a:latin typeface="Calibri"/>
                <a:cs typeface="Calibri"/>
              </a:rPr>
              <a:t>Groupe de Travail PCRS/LIDAR/ORTHO HR </a:t>
            </a:r>
            <a:endParaRPr/>
          </a:p>
        </p:txBody>
      </p:sp>
      <p:sp>
        <p:nvSpPr>
          <p:cNvPr id="8" name="Rectangle 7" hidden="0"/>
          <p:cNvSpPr/>
          <p:nvPr isPhoto="0" userDrawn="0"/>
        </p:nvSpPr>
        <p:spPr bwMode="auto">
          <a:xfrm>
            <a:off x="1510141" y="658785"/>
            <a:ext cx="442294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0439" indent="-457200">
              <a:spcBef>
                <a:spcPts val="601"/>
              </a:spcBef>
              <a:spcAft>
                <a:spcPts val="601"/>
              </a:spcAft>
              <a:buClr>
                <a:srgbClr val="964073"/>
              </a:buClr>
              <a:buFont typeface="+mj-lt"/>
              <a:buAutoNum type="arabicPeriod"/>
              <a:defRPr/>
            </a:pPr>
            <a:r>
              <a:rPr lang="fr-FR" sz="2500" b="1" spc="-1">
                <a:solidFill>
                  <a:srgbClr val="964073"/>
                </a:solidFill>
                <a:latin typeface="Calibri"/>
                <a:cs typeface="Calibri"/>
              </a:rPr>
              <a:t>PCRS : où en sommes nous ?</a:t>
            </a:r>
            <a:endParaRPr/>
          </a:p>
        </p:txBody>
      </p:sp>
      <p:pic>
        <p:nvPicPr>
          <p:cNvPr id="4" name="Image 3" hidden="0"/>
          <p:cNvPicPr>
            <a:picLocks noChangeAspect="1"/>
          </p:cNvPicPr>
          <p:nvPr isPhoto="0" userDrawn="0"/>
        </p:nvPicPr>
        <p:blipFill>
          <a:blip r:embed="rId5"/>
          <a:srcRect l="1133" t="0" r="7176" b="22299"/>
          <a:stretch/>
        </p:blipFill>
        <p:spPr bwMode="auto">
          <a:xfrm>
            <a:off x="4973237" y="1576101"/>
            <a:ext cx="5240150" cy="3352664"/>
          </a:xfrm>
          <a:prstGeom prst="rect">
            <a:avLst/>
          </a:prstGeom>
        </p:spPr>
      </p:pic>
      <p:sp>
        <p:nvSpPr>
          <p:cNvPr id="10" name="ZoneTexte 9" hidden="0"/>
          <p:cNvSpPr txBox="1">
            <a:spLocks noChangeArrowheads="1"/>
          </p:cNvSpPr>
          <p:nvPr isPhoto="0" userDrawn="0"/>
        </p:nvSpPr>
        <p:spPr bwMode="auto">
          <a:xfrm>
            <a:off x="6008019" y="4800866"/>
            <a:ext cx="3170586" cy="6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600" b="1" i="1">
                <a:solidFill>
                  <a:srgbClr val="F6A100"/>
                </a:solidFill>
                <a:latin typeface="Calibri"/>
                <a:cs typeface="Calibri"/>
              </a:rPr>
              <a:t>Avancement du PCRS</a:t>
            </a:r>
            <a:endParaRPr lang="fr-FR" sz="2600" b="1">
              <a:solidFill>
                <a:srgbClr val="F6A100"/>
              </a:solidFill>
              <a:latin typeface="Calibri"/>
              <a:cs typeface="Calibri"/>
            </a:endParaRPr>
          </a:p>
        </p:txBody>
      </p:sp>
      <p:sp>
        <p:nvSpPr>
          <p:cNvPr id="14" name="ZoneTexte 8" hidden="0"/>
          <p:cNvSpPr txBox="1">
            <a:spLocks noChangeArrowheads="1"/>
          </p:cNvSpPr>
          <p:nvPr isPhoto="0" userDrawn="0"/>
        </p:nvSpPr>
        <p:spPr bwMode="auto">
          <a:xfrm>
            <a:off x="311890" y="2501009"/>
            <a:ext cx="5880329" cy="422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Mandat confié à l’IGN par la DGPR en 2019 </a:t>
            </a:r>
            <a:endParaRPr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>
                <a:latin typeface="Calibri"/>
                <a:cs typeface="Calibri"/>
              </a:rPr>
              <a:t>Référent national</a:t>
            </a:r>
            <a:endParaRPr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>
                <a:latin typeface="Calibri"/>
                <a:cs typeface="Calibri"/>
              </a:rPr>
              <a:t>Partage d’expertise</a:t>
            </a:r>
            <a:endParaRPr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>
                <a:latin typeface="Calibri"/>
                <a:cs typeface="Calibri"/>
              </a:rPr>
              <a:t>Appui technique</a:t>
            </a:r>
            <a:endParaRPr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  <a:defRPr/>
            </a:pPr>
            <a:r>
              <a:rPr lang="fr-FR" sz="1400">
                <a:latin typeface="Calibri"/>
                <a:cs typeface="Calibri"/>
              </a:rPr>
              <a:t>Diffusion</a:t>
            </a:r>
            <a:endParaRPr/>
          </a:p>
          <a:p>
            <a:pPr marL="171450" lvl="1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Création en 2022 de la startup d’Etat </a:t>
            </a:r>
            <a:r>
              <a:rPr lang="fr-FR" sz="1500" b="1" u="sng">
                <a:latin typeface="Calibri"/>
                <a:cs typeface="Calibri"/>
                <a:hlinkClick r:id="rId6" tooltip="https://pcrs.beta.gouv.fr/"/>
              </a:rPr>
              <a:t>pcrs.beta.gouv.fr</a:t>
            </a:r>
            <a:endParaRPr lang="fr-FR" sz="1500" b="1">
              <a:latin typeface="Calibri"/>
              <a:cs typeface="Calibri"/>
            </a:endParaRPr>
          </a:p>
          <a:p>
            <a:pPr marL="171450" lvl="1" indent="-171450">
              <a:lnSpc>
                <a:spcPct val="150000"/>
              </a:lnSpc>
              <a:buFont typeface="Arial"/>
              <a:buChar char="•"/>
              <a:defRPr/>
            </a:pPr>
            <a:r>
              <a:rPr lang="fr-FR" sz="1500" b="1">
                <a:latin typeface="Calibri"/>
                <a:cs typeface="Calibri"/>
              </a:rPr>
              <a:t>Répartition des tâches </a:t>
            </a:r>
            <a:endParaRPr/>
          </a:p>
          <a:p>
            <a:pPr marL="171450" lvl="1" indent="-171450">
              <a:lnSpc>
                <a:spcPct val="150000"/>
              </a:lnSpc>
              <a:buFont typeface="Arial"/>
              <a:buChar char="•"/>
              <a:defRPr/>
            </a:pPr>
            <a:endParaRPr lang="fr-FR" sz="1500" b="1">
              <a:latin typeface="Calibri"/>
              <a:cs typeface="Calibri"/>
            </a:endParaRPr>
          </a:p>
          <a:p>
            <a:pPr marL="0" lvl="1">
              <a:lnSpc>
                <a:spcPct val="150000"/>
              </a:lnSpc>
              <a:defRPr/>
            </a:pPr>
            <a:r>
              <a:rPr lang="fr-FR" sz="1500" b="1">
                <a:latin typeface="Calibri"/>
                <a:cs typeface="Calibri"/>
              </a:rPr>
              <a:t>Toutes les informations et les liens utiles à la page :</a:t>
            </a:r>
            <a:endParaRPr lang="fr-FR" b="1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sz="1400" u="sng">
                <a:hlinkClick r:id="rId7" tooltip="https://geoservices.ign.fr/pcrs"/>
              </a:rPr>
              <a:t>PCRS | Géoservices (ign.fr)</a:t>
            </a:r>
            <a:endParaRPr lang="fr-FR" sz="1400" b="1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defRPr/>
            </a:pPr>
            <a:endParaRPr lang="fr-FR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r-FR" b="1">
                <a:latin typeface="Calibri"/>
                <a:cs typeface="Calibri"/>
              </a:rPr>
              <a:t>L’IGN travaille sur un flux PCRS agrégé sur la Géoplateforme</a:t>
            </a:r>
            <a:endParaRPr/>
          </a:p>
        </p:txBody>
      </p:sp>
      <p:sp>
        <p:nvSpPr>
          <p:cNvPr id="15" name="ZoneTexte 14" hidden="0"/>
          <p:cNvSpPr txBox="1">
            <a:spLocks noChangeArrowheads="1"/>
          </p:cNvSpPr>
          <p:nvPr isPhoto="0" userDrawn="0"/>
        </p:nvSpPr>
        <p:spPr bwMode="auto">
          <a:xfrm>
            <a:off x="572435" y="1697792"/>
            <a:ext cx="3773142" cy="63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600" b="1" i="1">
                <a:solidFill>
                  <a:srgbClr val="F6A100"/>
                </a:solidFill>
                <a:latin typeface="Calibri"/>
                <a:cs typeface="Calibri"/>
              </a:rPr>
              <a:t>Coordination ANCT / IGN</a:t>
            </a:r>
            <a:endParaRPr lang="fr-FR" sz="2600" b="1">
              <a:solidFill>
                <a:srgbClr val="F6A1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Grand écran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Romain</dc:creator>
  <cp:keywords/>
  <dc:description/>
  <dc:identifier/>
  <dc:language>fr-FR</dc:language>
  <cp:lastModifiedBy>Anonyme</cp:lastModifiedBy>
  <cp:revision>561</cp:revision>
  <dcterms:created xsi:type="dcterms:W3CDTF">2021-04-15T23:33:53Z</dcterms:created>
  <dcterms:modified xsi:type="dcterms:W3CDTF">2024-06-27T06:41:57Z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Grand écran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17</vt:i4>
  </property>
</Properties>
</file>