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 hidden="0"/>
          <p:cNvSpPr txBox="1"/>
          <p:nvPr isPhoto="0" userDrawn="0">
            <p:ph type="ctrTitle" hasCustomPrompt="0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 hidden="0"/>
          <p:cNvSpPr txBox="1"/>
          <p:nvPr isPhoto="0" userDrawn="0">
            <p:ph type="subTitle" idx="1" hasCustomPrompt="0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 preserve="0" showMasterPhAnim="0" userDrawn="1">
  <p:cSld name="BIG_NUMB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11" hidden="0"/>
          <p:cNvSpPr txBox="1"/>
          <p:nvPr isPhoto="0" userDrawn="0"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46" name="Google Shape;46;p11" hidden="0"/>
          <p:cNvSpPr txBox="1"/>
          <p:nvPr isPhoto="0" userDrawn="0">
            <p:ph type="body" idx="1" hasCustomPrompt="0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1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12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 1" preserve="0" showMasterPhAnim="0" userDrawn="1">
  <p:cSld name="TITLE_AND_BODY_2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13" hidden="0"/>
          <p:cNvSpPr txBox="1"/>
          <p:nvPr isPhoto="0" userDrawn="0">
            <p:ph type="title" hasCustomPrompt="0"/>
          </p:nvPr>
        </p:nvSpPr>
        <p:spPr bwMode="auto">
          <a:xfrm>
            <a:off x="457209" y="110223"/>
            <a:ext cx="82296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3" hidden="0"/>
          <p:cNvSpPr txBox="1"/>
          <p:nvPr isPhoto="0" userDrawn="0">
            <p:ph type="subTitle" idx="1" hasCustomPrompt="0"/>
          </p:nvPr>
        </p:nvSpPr>
        <p:spPr bwMode="auto">
          <a:xfrm>
            <a:off x="457209" y="1203631"/>
            <a:ext cx="8229600" cy="298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type="secHead" userDrawn="1">
  <p:cSld name="SECTION_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3" hidden="0"/>
          <p:cNvSpPr txBox="1"/>
          <p:nvPr isPhoto="0" userDrawn="0">
            <p:ph type="title" hasCustomPrompt="0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3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 hidden="0"/>
          <p:cNvSpPr txBox="1"/>
          <p:nvPr isPhoto="0" userDrawn="0">
            <p:ph type="title" hasCustomPrompt="0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 hidden="0"/>
          <p:cNvSpPr txBox="1"/>
          <p:nvPr isPhoto="0" userDrawn="0">
            <p:ph type="body" idx="1" hasCustomPrompt="0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preserve="0" showMasterPhAnim="0" type="twoColTx" userDrawn="1">
  <p:cSld name="TITLE_AND_TWO_COLUMN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 hidden="0"/>
          <p:cNvSpPr txBox="1"/>
          <p:nvPr isPhoto="0" userDrawn="0">
            <p:ph type="title" hasCustomPrompt="0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 hidden="0"/>
          <p:cNvSpPr txBox="1"/>
          <p:nvPr isPhoto="0" userDrawn="0">
            <p:ph type="body" idx="1" hasCustomPrompt="0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5" hidden="0"/>
          <p:cNvSpPr txBox="1"/>
          <p:nvPr isPhoto="0" userDrawn="0">
            <p:ph type="body" idx="2" hasCustomPrompt="0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5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type="titleOnly" userDrawn="1">
  <p:cSld name="TITLE_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 hidden="0"/>
          <p:cNvSpPr txBox="1"/>
          <p:nvPr isPhoto="0" userDrawn="0">
            <p:ph type="title" hasCustomPrompt="0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6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userDrawn="1">
  <p:cSld name="ONE_COLUMN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 hidden="0"/>
          <p:cNvSpPr txBox="1"/>
          <p:nvPr isPhoto="0" userDrawn="0">
            <p:ph type="title" hasCustomPrompt="0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7" hidden="0"/>
          <p:cNvSpPr txBox="1"/>
          <p:nvPr isPhoto="0" userDrawn="0">
            <p:ph type="body" idx="1" hasCustomPrompt="0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7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in point" preserve="0" showMasterPhAnim="0" userDrawn="1">
  <p:cSld name="MAIN_POI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8" hidden="0"/>
          <p:cNvSpPr txBox="1"/>
          <p:nvPr isPhoto="0" userDrawn="0">
            <p:ph type="title" hasCustomPrompt="0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8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userDrawn="1">
  <p:cSld name="SECTION_TITLE_AND_DESCRI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9" hidden="0"/>
          <p:cNvSpPr/>
          <p:nvPr isPhoto="0" userDrawn="0"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7" name="Google Shape;37;p9" hidden="0"/>
          <p:cNvSpPr txBox="1"/>
          <p:nvPr isPhoto="0" userDrawn="0">
            <p:ph type="title" hasCustomPrompt="0"/>
          </p:nvPr>
        </p:nvSpPr>
        <p:spPr bwMode="auto">
          <a:xfrm>
            <a:off x="265500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9" hidden="0"/>
          <p:cNvSpPr txBox="1"/>
          <p:nvPr isPhoto="0" userDrawn="0">
            <p:ph type="subTitle" idx="1" hasCustomPrompt="0"/>
          </p:nvPr>
        </p:nvSpPr>
        <p:spPr bwMode="auto">
          <a:xfrm>
            <a:off x="265500" y="2803075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9" hidden="0"/>
          <p:cNvSpPr txBox="1"/>
          <p:nvPr isPhoto="0" userDrawn="0">
            <p:ph type="body" idx="2" hasCustomPrompt="0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9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_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0" hidden="0"/>
          <p:cNvSpPr txBox="1"/>
          <p:nvPr isPhoto="0" userDrawn="0">
            <p:ph type="body" idx="1" hasCustomPrompt="0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3" name="Google Shape;43;p10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 hidden="0"/>
          <p:cNvSpPr txBox="1"/>
          <p:nvPr isPhoto="0" userDrawn="0">
            <p:ph type="title" hasCustomPrompt="0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 hidden="0"/>
          <p:cNvSpPr txBox="1"/>
          <p:nvPr isPhoto="0" userDrawn="0">
            <p:ph type="body" idx="1" hasCustomPrompt="0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 hidden="0"/>
          <p:cNvSpPr txBox="1"/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8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14" hidden="0"/>
          <p:cNvSpPr txBox="1"/>
          <p:nvPr isPhoto="0" userDrawn="0"/>
        </p:nvSpPr>
        <p:spPr bwMode="auto">
          <a:xfrm>
            <a:off x="477275" y="1518625"/>
            <a:ext cx="8416800" cy="2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725" tIns="35875" rIns="71725" bIns="3587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2500" b="1">
                <a:solidFill>
                  <a:srgbClr val="004586"/>
                </a:solidFill>
                <a:latin typeface="Verdana"/>
                <a:ea typeface="Verdana"/>
                <a:cs typeface="Verdana"/>
              </a:rPr>
              <a:t>PLENIERE RGV 27/06/2024</a:t>
            </a:r>
            <a:endParaRPr sz="2500" b="1">
              <a:solidFill>
                <a:srgbClr val="004586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2500" b="1">
                <a:solidFill>
                  <a:srgbClr val="004586"/>
                </a:solidFill>
                <a:latin typeface="Verdana"/>
                <a:ea typeface="Verdana"/>
                <a:cs typeface="Verdana"/>
              </a:rPr>
              <a:t> </a:t>
            </a:r>
            <a:endParaRPr sz="2500" b="1">
              <a:solidFill>
                <a:srgbClr val="004586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2000" b="1">
                <a:solidFill>
                  <a:srgbClr val="004586"/>
                </a:solidFill>
                <a:latin typeface="Verdana"/>
                <a:ea typeface="Verdana"/>
                <a:cs typeface="Verdana"/>
              </a:rPr>
              <a:t>ACCOMPAGNEMENT DES COMMUNES DANS LA CONSTITUTION DE LEUR </a:t>
            </a:r>
            <a:endParaRPr sz="2000" b="1">
              <a:solidFill>
                <a:srgbClr val="004586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2000" b="1">
                <a:solidFill>
                  <a:srgbClr val="004586"/>
                </a:solidFill>
                <a:latin typeface="Verdana"/>
                <a:ea typeface="Verdana"/>
                <a:cs typeface="Verdana"/>
              </a:rPr>
              <a:t>BASE ADRESSE LOCALE (BAL) ET DE LA BASE ADRESSE NATIONALE (BAN)</a:t>
            </a:r>
            <a:endParaRPr sz="2000" b="1">
              <a:solidFill>
                <a:srgbClr val="004586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200" b="1">
              <a:solidFill>
                <a:srgbClr val="004586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8" name="Google Shape;58;p14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59" name="Google Shape;59;p14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" name="Google Shape;159;p25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60" name="Google Shape;160;p25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descr="Une image contenant texte, capture d’écran, Police, ligne&#10;&#10;Description générée automatiquement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380050" y="1743025"/>
            <a:ext cx="6891549" cy="32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 hidden="0"/>
          <p:cNvSpPr txBox="1"/>
          <p:nvPr isPhoto="0" userDrawn="0"/>
        </p:nvSpPr>
        <p:spPr bwMode="auto">
          <a:xfrm>
            <a:off x="454600" y="1311925"/>
            <a:ext cx="736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363955857" name="Google Shape;68;p15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" name="Google Shape;175;p27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76" name="Google Shape;176;p27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 hidden="0"/>
          <p:cNvSpPr txBox="1"/>
          <p:nvPr isPhoto="0" userDrawn="0"/>
        </p:nvSpPr>
        <p:spPr bwMode="auto">
          <a:xfrm>
            <a:off x="454600" y="1311925"/>
            <a:ext cx="736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78" name="Google Shape;178;p27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0" flipV="0">
            <a:off x="2245163" y="2122548"/>
            <a:ext cx="2714721" cy="60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11280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6151866" y="1826975"/>
            <a:ext cx="1285875" cy="2000250"/>
          </a:xfrm>
          <a:prstGeom prst="rect">
            <a:avLst/>
          </a:prstGeom>
        </p:spPr>
      </p:pic>
      <p:sp>
        <p:nvSpPr>
          <p:cNvPr id="1463670880" name="" hidden="0"/>
          <p:cNvSpPr/>
          <p:nvPr isPhoto="0" userDrawn="0"/>
        </p:nvSpPr>
        <p:spPr bwMode="auto">
          <a:xfrm flipH="0" flipV="0">
            <a:off x="7351710" y="6229471"/>
            <a:ext cx="172062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556314073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4717420" y="3764401"/>
            <a:ext cx="3926579" cy="340603"/>
          </a:xfrm>
          <a:prstGeom prst="rect">
            <a:avLst/>
          </a:prstGeom>
        </p:spPr>
      </p:pic>
      <p:sp>
        <p:nvSpPr>
          <p:cNvPr id="1789023531" name="" hidden="0"/>
          <p:cNvSpPr/>
          <p:nvPr isPhoto="0" userDrawn="0"/>
        </p:nvSpPr>
        <p:spPr bwMode="auto">
          <a:xfrm flipH="0" flipV="0">
            <a:off x="5433907" y="6051374"/>
            <a:ext cx="254988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73459271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0" flipV="0">
            <a:off x="710154" y="3526276"/>
            <a:ext cx="3070018" cy="995398"/>
          </a:xfrm>
          <a:prstGeom prst="rect">
            <a:avLst/>
          </a:prstGeom>
        </p:spPr>
      </p:pic>
      <p:pic>
        <p:nvPicPr>
          <p:cNvPr id="943132905" name="Google Shape;68;p15" hidden="0"/>
          <p:cNvPicPr/>
          <p:nvPr isPhoto="0" userDrawn="0"/>
        </p:nvPicPr>
        <p:blipFill>
          <a:blip r:embed="rId8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Google Shape;167;p26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68" name="Google Shape;168;p26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2369000" y="2246488"/>
            <a:ext cx="420052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 hidden="0"/>
          <p:cNvSpPr txBox="1"/>
          <p:nvPr isPhoto="0" userDrawn="0"/>
        </p:nvSpPr>
        <p:spPr bwMode="auto">
          <a:xfrm>
            <a:off x="454600" y="1311925"/>
            <a:ext cx="736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 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Phase 1 : les 3 communes pilotes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319079941" name="Google Shape;68;p15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Google Shape;184;p28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85" name="Google Shape;185;p28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5806575" y="1094225"/>
            <a:ext cx="3232550" cy="37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2866925" y="1094225"/>
            <a:ext cx="2914675" cy="37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 hidden="0"/>
          <p:cNvSpPr txBox="1"/>
          <p:nvPr isPhoto="0" userDrawn="0"/>
        </p:nvSpPr>
        <p:spPr bwMode="auto">
          <a:xfrm>
            <a:off x="384575" y="1472050"/>
            <a:ext cx="261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PHASE 2 :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MISE EN PLACE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D’UNE METHODOLOGIE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772843394" name="Google Shape;68;p15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8942634" name="Google Shape;184;p28" hidden="0"/>
          <p:cNvSpPr/>
          <p:nvPr isPhoto="0" userDrawn="0"/>
        </p:nvSpPr>
        <p:spPr bwMode="auto">
          <a:xfrm>
            <a:off x="3601399" y="4390099"/>
            <a:ext cx="1846499" cy="651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877891432" name="Google Shape;185;p28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754311" y="3941124"/>
            <a:ext cx="1871724" cy="897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5990025" name="Google Shape;188;p28" hidden="0"/>
          <p:cNvSpPr txBox="1"/>
          <p:nvPr isPhoto="0" userDrawn="0"/>
        </p:nvSpPr>
        <p:spPr bwMode="auto">
          <a:xfrm>
            <a:off x="384574" y="1472049"/>
            <a:ext cx="2611199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PHASE 2 :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MISE EN PLACE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D’UNE METHODOLOGIE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646371383" name="Google Shape;68;p1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0" flipV="0">
            <a:off x="595445" y="3172737"/>
            <a:ext cx="1454986" cy="49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384740239" name="" hidden="0"/>
          <p:cNvSpPr/>
          <p:nvPr isPhoto="0" userDrawn="0"/>
        </p:nvSpPr>
        <p:spPr bwMode="auto">
          <a:xfrm>
            <a:off x="6998991" y="2032115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909690453" name="" hidden="0"/>
          <p:cNvSpPr/>
          <p:nvPr isPhoto="0" userDrawn="0"/>
        </p:nvSpPr>
        <p:spPr bwMode="auto">
          <a:xfrm>
            <a:off x="4444560" y="246506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462267163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4157023" y="19703"/>
            <a:ext cx="3397591" cy="5093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1033648" name="Google Shape;184;p28" hidden="0"/>
          <p:cNvSpPr/>
          <p:nvPr isPhoto="0" userDrawn="0"/>
        </p:nvSpPr>
        <p:spPr bwMode="auto">
          <a:xfrm>
            <a:off x="3601398" y="4390098"/>
            <a:ext cx="1846498" cy="6518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643289594" name="Google Shape;185;p28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754311" y="3941123"/>
            <a:ext cx="1871723" cy="897948"/>
          </a:xfrm>
          <a:prstGeom prst="rect">
            <a:avLst/>
          </a:prstGeom>
          <a:noFill/>
          <a:ln>
            <a:noFill/>
          </a:ln>
        </p:spPr>
      </p:pic>
      <p:sp>
        <p:nvSpPr>
          <p:cNvPr id="845189317" name="Google Shape;188;p28" hidden="0"/>
          <p:cNvSpPr txBox="1"/>
          <p:nvPr isPhoto="0" userDrawn="0"/>
        </p:nvSpPr>
        <p:spPr bwMode="auto">
          <a:xfrm>
            <a:off x="384573" y="1472049"/>
            <a:ext cx="2611198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PHASE 2 :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MISE EN PLACE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D’UNE METHODOLOGIE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2086905306" name="Google Shape;68;p1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0" flipV="0">
            <a:off x="595444" y="3172736"/>
            <a:ext cx="1454985" cy="49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051555170" name="" hidden="0"/>
          <p:cNvSpPr/>
          <p:nvPr isPhoto="0" userDrawn="0"/>
        </p:nvSpPr>
        <p:spPr bwMode="auto">
          <a:xfrm>
            <a:off x="6998990" y="2032114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2075822006" name="" hidden="0"/>
          <p:cNvSpPr/>
          <p:nvPr isPhoto="0" userDrawn="0"/>
        </p:nvSpPr>
        <p:spPr bwMode="auto">
          <a:xfrm>
            <a:off x="4444560" y="246506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73724168" name="" hidden="0"/>
          <p:cNvPicPr>
            <a:picLocks noChangeAspect="1"/>
          </p:cNvPicPr>
          <p:nvPr isPhoto="0" userDrawn="0"/>
        </p:nvPicPr>
        <p:blipFill>
          <a:blip r:embed="rId5"/>
          <a:srcRect l="1993" t="0" r="3775" b="35748"/>
          <a:stretch/>
        </p:blipFill>
        <p:spPr bwMode="auto">
          <a:xfrm flipH="0" flipV="0">
            <a:off x="3993196" y="161547"/>
            <a:ext cx="4667559" cy="4771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4611809" name="Google Shape;184;p28" hidden="0"/>
          <p:cNvSpPr/>
          <p:nvPr isPhoto="0" userDrawn="0"/>
        </p:nvSpPr>
        <p:spPr bwMode="auto">
          <a:xfrm>
            <a:off x="3601398" y="4390098"/>
            <a:ext cx="1846498" cy="6518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8332258" name="Google Shape;185;p28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754311" y="3941123"/>
            <a:ext cx="1871723" cy="89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4128842" name="Google Shape;188;p28" hidden="0"/>
          <p:cNvSpPr txBox="1"/>
          <p:nvPr isPhoto="0" userDrawn="0"/>
        </p:nvSpPr>
        <p:spPr bwMode="auto">
          <a:xfrm>
            <a:off x="384573" y="1472049"/>
            <a:ext cx="2611198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PHASE 2 :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MISE EN PLACE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D’UNE METHODOLOGIE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785818106" name="Google Shape;68;p1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0" flipV="0">
            <a:off x="595444" y="3172736"/>
            <a:ext cx="1454985" cy="49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787694316" name="" hidden="0"/>
          <p:cNvSpPr/>
          <p:nvPr isPhoto="0" userDrawn="0"/>
        </p:nvSpPr>
        <p:spPr bwMode="auto">
          <a:xfrm>
            <a:off x="6998990" y="2032114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110350362" name="" hidden="0"/>
          <p:cNvSpPr/>
          <p:nvPr isPhoto="0" userDrawn="0"/>
        </p:nvSpPr>
        <p:spPr bwMode="auto">
          <a:xfrm>
            <a:off x="4444560" y="246506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88023386" name="" hidden="0"/>
          <p:cNvPicPr>
            <a:picLocks noChangeAspect="1"/>
          </p:cNvPicPr>
          <p:nvPr isPhoto="0" userDrawn="0"/>
        </p:nvPicPr>
        <p:blipFill>
          <a:blip r:embed="rId5"/>
          <a:srcRect l="1992" t="0" r="3775" b="92689"/>
          <a:stretch/>
        </p:blipFill>
        <p:spPr bwMode="auto">
          <a:xfrm flipH="0" flipV="0">
            <a:off x="3993196" y="161547"/>
            <a:ext cx="4667559" cy="542904"/>
          </a:xfrm>
          <a:prstGeom prst="rect">
            <a:avLst/>
          </a:prstGeom>
        </p:spPr>
      </p:pic>
      <p:pic>
        <p:nvPicPr>
          <p:cNvPr id="1224221490" name="" hidden="0"/>
          <p:cNvPicPr>
            <a:picLocks noChangeAspect="1"/>
          </p:cNvPicPr>
          <p:nvPr isPhoto="0" userDrawn="0"/>
        </p:nvPicPr>
        <p:blipFill>
          <a:blip r:embed="rId5"/>
          <a:srcRect l="0" t="59210" r="7712" b="0"/>
          <a:stretch/>
        </p:blipFill>
        <p:spPr bwMode="auto">
          <a:xfrm flipH="0" flipV="0">
            <a:off x="3918898" y="1372830"/>
            <a:ext cx="4667559" cy="309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6351362" name="Google Shape;184;p28" hidden="0"/>
          <p:cNvSpPr/>
          <p:nvPr isPhoto="0" userDrawn="0"/>
        </p:nvSpPr>
        <p:spPr bwMode="auto">
          <a:xfrm>
            <a:off x="3601399" y="4390099"/>
            <a:ext cx="1846499" cy="651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269747235" name="Google Shape;185;p28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110941"/>
            <a:ext cx="1871724" cy="897949"/>
          </a:xfrm>
          <a:prstGeom prst="rect">
            <a:avLst/>
          </a:prstGeom>
          <a:noFill/>
          <a:ln>
            <a:noFill/>
          </a:ln>
        </p:spPr>
      </p:pic>
      <p:sp>
        <p:nvSpPr>
          <p:cNvPr id="621119337" name="Google Shape;188;p28" hidden="0"/>
          <p:cNvSpPr txBox="1"/>
          <p:nvPr isPhoto="0" userDrawn="0"/>
        </p:nvSpPr>
        <p:spPr bwMode="auto">
          <a:xfrm>
            <a:off x="384574" y="1472049"/>
            <a:ext cx="2611343" cy="115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PHASE 2 :</a:t>
            </a:r>
            <a:endParaRPr sz="1600" b="1">
              <a:solidFill>
                <a:srgbClr val="00458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600" b="1" i="0" u="none" strike="noStrike" cap="none" spc="0">
                <a:solidFill>
                  <a:srgbClr val="004586"/>
                </a:solidFill>
                <a:latin typeface="Arial"/>
                <a:ea typeface="Arial"/>
                <a:cs typeface="Arial"/>
              </a:rPr>
              <a:t>Plan d’accompagnement opérationnel des communes</a:t>
            </a:r>
            <a:endParaRPr sz="1600" b="1" i="0" u="none" strike="noStrike" cap="none" spc="0">
              <a:solidFill>
                <a:srgbClr val="004586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1450179" name="Google Shape;68;p1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0" flipV="0">
            <a:off x="3683854" y="313454"/>
            <a:ext cx="1454986" cy="49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15206395" name="" hidden="0"/>
          <p:cNvSpPr/>
          <p:nvPr isPhoto="0" userDrawn="0"/>
        </p:nvSpPr>
        <p:spPr bwMode="auto">
          <a:xfrm>
            <a:off x="4397191" y="246506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89083458" name="" hidden="0"/>
          <p:cNvSpPr/>
          <p:nvPr isPhoto="0" userDrawn="0"/>
        </p:nvSpPr>
        <p:spPr bwMode="auto">
          <a:xfrm flipH="0" flipV="0">
            <a:off x="6932074" y="3139481"/>
            <a:ext cx="220221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73955806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3180300" y="899732"/>
            <a:ext cx="5463697" cy="3925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" name="Google Shape;201;p30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202" name="Google Shape;202;p30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 hidden="0"/>
          <p:cNvPicPr/>
          <p:nvPr isPhoto="0" userDrawn="0"/>
        </p:nvPicPr>
        <p:blipFill>
          <a:blip r:embed="rId4">
            <a:alphaModFix/>
          </a:blip>
          <a:srcRect l="0" t="0" r="0" b="45728"/>
          <a:stretch/>
        </p:blipFill>
        <p:spPr bwMode="auto">
          <a:xfrm flipH="0" flipV="0">
            <a:off x="2095400" y="1367952"/>
            <a:ext cx="2429248" cy="320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 hidden="0"/>
          <p:cNvPicPr/>
          <p:nvPr isPhoto="0" userDrawn="0"/>
        </p:nvPicPr>
        <p:blipFill>
          <a:blip r:embed="rId4">
            <a:alphaModFix/>
          </a:blip>
          <a:srcRect l="0" t="54268" r="0" b="0"/>
          <a:stretch/>
        </p:blipFill>
        <p:spPr bwMode="auto">
          <a:xfrm flipH="0" flipV="0">
            <a:off x="4879547" y="1367952"/>
            <a:ext cx="2656372" cy="325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031924" name="Google Shape;68;p15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" name="Google Shape;209;p31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210" name="Google Shape;210;p31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 hidden="0"/>
          <p:cNvSpPr txBox="1"/>
          <p:nvPr isPhoto="0" userDrawn="0"/>
        </p:nvSpPr>
        <p:spPr bwMode="auto">
          <a:xfrm>
            <a:off x="579700" y="1291900"/>
            <a:ext cx="859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LISTE DES COMMUNES AYANT </a:t>
            </a:r>
            <a:r>
              <a:rPr lang="fr" sz="1600" b="1">
                <a:solidFill>
                  <a:srgbClr val="004586"/>
                </a:solidFill>
              </a:rPr>
              <a:t>DÉJÀ</a:t>
            </a:r>
            <a:r>
              <a:rPr lang="fr" sz="1600" b="1">
                <a:solidFill>
                  <a:srgbClr val="004586"/>
                </a:solidFill>
              </a:rPr>
              <a:t> </a:t>
            </a:r>
            <a:r>
              <a:rPr lang="fr" sz="1600" b="1">
                <a:solidFill>
                  <a:srgbClr val="004586"/>
                </a:solidFill>
              </a:rPr>
              <a:t>RÉPONDU</a:t>
            </a:r>
            <a:r>
              <a:rPr lang="fr" sz="1600" b="1">
                <a:solidFill>
                  <a:srgbClr val="004586"/>
                </a:solidFill>
              </a:rPr>
              <a:t> AU COURRIER DU </a:t>
            </a:r>
            <a:r>
              <a:rPr lang="fr" sz="1600" b="1">
                <a:solidFill>
                  <a:srgbClr val="004586"/>
                </a:solidFill>
              </a:rPr>
              <a:t>DÉPARTEMENT</a:t>
            </a:r>
            <a:endParaRPr sz="1600" b="1">
              <a:solidFill>
                <a:srgbClr val="004586"/>
              </a:solidFill>
            </a:endParaRPr>
          </a:p>
        </p:txBody>
      </p:sp>
      <p:sp>
        <p:nvSpPr>
          <p:cNvPr id="212" name="Google Shape;212;p31" hidden="0"/>
          <p:cNvSpPr txBox="1"/>
          <p:nvPr isPhoto="0" userDrawn="0"/>
        </p:nvSpPr>
        <p:spPr bwMode="auto">
          <a:xfrm>
            <a:off x="914375" y="2026700"/>
            <a:ext cx="30870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La Cadière d’Azur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Villecroze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La Celle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Comps sur Artuby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Signes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La Mole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Le Muy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pPr>
            <a:r>
              <a:rPr lang="fr" sz="1800">
                <a:solidFill>
                  <a:schemeClr val="dk2"/>
                </a:solidFill>
              </a:rPr>
              <a:t>Ollioules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3" name="Google Shape;213;p31" descr="Une image contenant texte, lettre, capture d’écran, Police&#10;&#10;Description générée automatiquement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4870600" y="1763025"/>
            <a:ext cx="2215050" cy="31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7035625" y="2178625"/>
            <a:ext cx="1995325" cy="27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642762" name="Google Shape;68;p15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5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5" name="Google Shape;65;p15" hidden="0"/>
          <p:cNvSpPr txBox="1"/>
          <p:nvPr isPhoto="0" userDrawn="0"/>
        </p:nvSpPr>
        <p:spPr bwMode="auto">
          <a:xfrm>
            <a:off x="409775" y="1704665"/>
            <a:ext cx="86289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100" b="1" u="sng">
                <a:highlight>
                  <a:schemeClr val="lt1"/>
                </a:highlight>
              </a:rPr>
              <a:t>LE </a:t>
            </a:r>
            <a:r>
              <a:rPr lang="fr" sz="1100" b="1" u="sng">
                <a:highlight>
                  <a:schemeClr val="lt1"/>
                </a:highlight>
              </a:rPr>
              <a:t>DÉPARTEMENT</a:t>
            </a:r>
            <a:r>
              <a:rPr lang="fr" sz="1100" b="1" u="sng">
                <a:highlight>
                  <a:schemeClr val="lt1"/>
                </a:highlight>
              </a:rPr>
              <a:t> A </a:t>
            </a:r>
            <a:r>
              <a:rPr lang="fr" sz="1100" b="1" u="sng">
                <a:highlight>
                  <a:schemeClr val="lt1"/>
                </a:highlight>
              </a:rPr>
              <a:t>MISSIONNÉ</a:t>
            </a:r>
            <a:r>
              <a:rPr lang="fr" sz="1100" b="1" u="sng">
                <a:highlight>
                  <a:schemeClr val="lt1"/>
                </a:highlight>
              </a:rPr>
              <a:t> DEPUIS LE 15 </a:t>
            </a:r>
            <a:r>
              <a:rPr lang="fr" sz="1100" b="1" u="sng">
                <a:highlight>
                  <a:schemeClr val="lt1"/>
                </a:highlight>
              </a:rPr>
              <a:t>FÉVRIER</a:t>
            </a:r>
            <a:r>
              <a:rPr lang="fr" sz="1100" b="1" u="sng">
                <a:highlight>
                  <a:schemeClr val="lt1"/>
                </a:highlight>
              </a:rPr>
              <a:t> 2024</a:t>
            </a:r>
            <a:endParaRPr sz="1100" b="1" u="sng">
              <a:highlight>
                <a:schemeClr val="lt1"/>
              </a:highlight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100" b="1">
                <a:highlight>
                  <a:schemeClr val="lt1"/>
                </a:highlight>
              </a:rPr>
              <a:t>LE CENTRE DE RESSOURCES EN INFORMATION </a:t>
            </a:r>
            <a:r>
              <a:rPr lang="fr" sz="1100" b="1">
                <a:highlight>
                  <a:schemeClr val="lt1"/>
                </a:highlight>
              </a:rPr>
              <a:t>GÉOGRAPHIQUE</a:t>
            </a:r>
            <a:r>
              <a:rPr lang="fr" sz="1100" b="1">
                <a:highlight>
                  <a:schemeClr val="lt1"/>
                </a:highlight>
              </a:rPr>
              <a:t> PROVENCE-ALPES-</a:t>
            </a:r>
            <a:r>
              <a:rPr lang="fr" sz="1100" b="1">
                <a:highlight>
                  <a:schemeClr val="lt1"/>
                </a:highlight>
              </a:rPr>
              <a:t>CÔTE</a:t>
            </a:r>
            <a:r>
              <a:rPr lang="fr" sz="1100" b="1">
                <a:highlight>
                  <a:schemeClr val="lt1"/>
                </a:highlight>
              </a:rPr>
              <a:t> D’AZUR</a:t>
            </a:r>
            <a:r>
              <a:rPr lang="fr" sz="1150" b="1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</a:rPr>
              <a:t> (CRIGE PACA)</a:t>
            </a:r>
            <a:r>
              <a:rPr lang="fr" sz="115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</a:rPr>
              <a:t> </a:t>
            </a:r>
            <a:endParaRPr sz="1100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 b="1" u="sng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 b="1" u="sng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 b="1" u="sng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100" b="1" u="sng"/>
              <a:t>OBJECTIF :</a:t>
            </a:r>
            <a:r>
              <a:rPr lang="fr" sz="1100"/>
              <a:t> ACCOMPAGNER LES COMMUNES N’AYANT PAS DE BAL PUBLIE, </a:t>
            </a:r>
            <a:r>
              <a:rPr lang="fr" sz="1100"/>
              <a:t>CERTIFIÉ</a:t>
            </a:r>
            <a:r>
              <a:rPr lang="fr" sz="1100"/>
              <a:t> ET </a:t>
            </a:r>
            <a:r>
              <a:rPr lang="fr" sz="1100"/>
              <a:t>COMPLÈTE</a:t>
            </a:r>
            <a:r>
              <a:rPr lang="fr" sz="1100"/>
              <a:t> AVEC COMME </a:t>
            </a:r>
            <a:r>
              <a:rPr lang="fr" sz="1100"/>
              <a:t>PRIORITÉ</a:t>
            </a:r>
            <a:r>
              <a:rPr lang="fr" sz="1100"/>
              <a:t>.</a:t>
            </a:r>
            <a:br>
              <a:rPr lang="fr" sz="1100"/>
            </a:br>
            <a:endParaRPr sz="1100"/>
          </a:p>
          <a:p>
            <a:pPr marL="1371600" lvl="0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pPr>
            <a:r>
              <a:rPr lang="fr" sz="1100"/>
              <a:t>PRIORITÉ</a:t>
            </a:r>
            <a:r>
              <a:rPr lang="fr" sz="1100"/>
              <a:t> 1 : COMMUNES N’AYANT PAS DE BAL,</a:t>
            </a:r>
            <a:endParaRPr sz="1100"/>
          </a:p>
          <a:p>
            <a:pPr marL="1371600" lvl="0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pPr>
            <a:r>
              <a:rPr lang="fr" sz="1100">
                <a:solidFill>
                  <a:schemeClr val="dk1"/>
                </a:solidFill>
              </a:rPr>
              <a:t>PRIORITÉ 2 : COMMUNES N’AYANT PAS DE BAL PUBLIÉE,</a:t>
            </a:r>
            <a:endParaRPr sz="1100">
              <a:solidFill>
                <a:schemeClr val="dk1"/>
              </a:solidFill>
            </a:endParaRPr>
          </a:p>
          <a:p>
            <a:pPr marL="1371600" lvl="0" indent="-298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pPr>
            <a:r>
              <a:rPr lang="fr" sz="1100">
                <a:solidFill>
                  <a:schemeClr val="dk1"/>
                </a:solidFill>
              </a:rPr>
              <a:t>PRIORITÉ 3 : COMMUNES AYANT UNE BAL PUBLIÉE MAIS PAS CERTIFIÉE À 100%,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u="sng">
              <a:solidFill>
                <a:schemeClr val="dk1"/>
              </a:solidFill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200" b="1" u="sng">
                <a:solidFill>
                  <a:schemeClr val="dk1"/>
                </a:solidFill>
              </a:rPr>
              <a:t>LES COMMUNES DEVIENNENT AUTONOMES DANS LA MISE A JOUR DE LEUR BAL</a:t>
            </a:r>
            <a:endParaRPr sz="1200" b="1" u="sng">
              <a:solidFill>
                <a:schemeClr val="dk1"/>
              </a:solidFill>
            </a:endParaRPr>
          </a:p>
        </p:txBody>
      </p:sp>
      <p:pic>
        <p:nvPicPr>
          <p:cNvPr id="66" name="Google Shape;66;p15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 hidden="0"/>
          <p:cNvSpPr txBox="1"/>
          <p:nvPr isPhoto="0" userDrawn="0"/>
        </p:nvSpPr>
        <p:spPr bwMode="auto">
          <a:xfrm>
            <a:off x="454600" y="1311925"/>
            <a:ext cx="736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68" name="Google Shape;68;p1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3981925" y="2272850"/>
            <a:ext cx="1846501" cy="602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16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4" name="Google Shape;74;p16" hidden="0"/>
          <p:cNvSpPr txBox="1"/>
          <p:nvPr isPhoto="0" userDrawn="0"/>
        </p:nvSpPr>
        <p:spPr bwMode="auto">
          <a:xfrm>
            <a:off x="409775" y="1780865"/>
            <a:ext cx="8628900" cy="25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100" b="1" u="sng">
                <a:highlight>
                  <a:schemeClr val="lt1"/>
                </a:highlight>
              </a:rPr>
              <a:t>UNE MISSION EN PLUSIEURS </a:t>
            </a:r>
            <a:r>
              <a:rPr lang="fr" sz="1100" b="1" u="sng">
                <a:highlight>
                  <a:schemeClr val="lt1"/>
                </a:highlight>
              </a:rPr>
              <a:t>ÉTAPES</a:t>
            </a:r>
            <a:endParaRPr sz="1100" b="1" u="sng">
              <a:highlight>
                <a:schemeClr val="lt1"/>
              </a:highlight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50" b="1">
              <a:solidFill>
                <a:schemeClr val="dk1"/>
              </a:solidFill>
              <a:highlight>
                <a:srgbClr val="FFFFFF"/>
              </a:highlight>
              <a:latin typeface="Ubuntu"/>
              <a:ea typeface="Ubuntu"/>
              <a:cs typeface="Ubuntu"/>
            </a:endParaRPr>
          </a:p>
          <a:p>
            <a:pPr marL="457200" lvl="0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/>
            </a:pPr>
            <a:r>
              <a:rPr lang="fr" sz="1100" b="1">
                <a:solidFill>
                  <a:schemeClr val="dk1"/>
                </a:solidFill>
                <a:highlight>
                  <a:srgbClr val="FFFFFF"/>
                </a:highlight>
              </a:rPr>
              <a:t>RÉALISER UN DIAGNOSTIC GÉNÉRAL DE L’ADRESSAGE DANS LE VAR</a:t>
            </a:r>
            <a:endParaRPr sz="11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/>
            </a:pPr>
            <a:r>
              <a:rPr lang="fr" sz="1100" b="1">
                <a:solidFill>
                  <a:schemeClr val="dk1"/>
                </a:solidFill>
                <a:highlight>
                  <a:srgbClr val="FFFFFF"/>
                </a:highlight>
              </a:rPr>
              <a:t>DÉFINIR À PARTIR D’UN PILOTE DE 3 COMMUNES CORRESPONDANT AU 3 NIVEAUX ÉTABLIS UNE MÉTHODOLOGIE D’ACCOMPAGNEMENT ADAPTÉ À CHACUN DE CES NIVEAUX EN ARTICULATION AVEC LES EPCI</a:t>
            </a:r>
            <a:endParaRPr sz="11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 b="1"/>
          </a:p>
          <a:p>
            <a:pPr marL="1828800" lvl="0" indent="-29845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pPr>
            <a:r>
              <a:rPr lang="fr" sz="1100" b="1"/>
              <a:t>PRIORITÉ 1 : COMMUNES DE TOURTOUR </a:t>
            </a:r>
            <a:endParaRPr sz="1100" b="1"/>
          </a:p>
          <a:p>
            <a:pPr marL="1828800" lvl="0" indent="-29845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pPr>
            <a:r>
              <a:rPr lang="fr" sz="1100" b="1">
                <a:solidFill>
                  <a:schemeClr val="dk1"/>
                </a:solidFill>
              </a:rPr>
              <a:t>PRIORITÉ 2 : COMMUNES DE SAINT-JULIEN</a:t>
            </a:r>
            <a:endParaRPr sz="1100" b="1">
              <a:solidFill>
                <a:schemeClr val="dk1"/>
              </a:solidFill>
            </a:endParaRPr>
          </a:p>
          <a:p>
            <a:pPr marL="1828800" lvl="0" indent="-29845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pPr>
            <a:r>
              <a:rPr lang="fr" sz="1100" b="1">
                <a:solidFill>
                  <a:schemeClr val="dk1"/>
                </a:solidFill>
              </a:rPr>
              <a:t>PRIORITÉ 3 : COMMUNES DE PUGET VILLE</a:t>
            </a:r>
            <a:endParaRPr sz="1100" b="1"/>
          </a:p>
        </p:txBody>
      </p:sp>
      <p:pic>
        <p:nvPicPr>
          <p:cNvPr id="75" name="Google Shape;75;p16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 hidden="0"/>
          <p:cNvSpPr txBox="1"/>
          <p:nvPr isPhoto="0" userDrawn="0"/>
        </p:nvSpPr>
        <p:spPr bwMode="auto">
          <a:xfrm>
            <a:off x="454600" y="1311925"/>
            <a:ext cx="736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723812105" name="Google Shape;68;p1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0" flipV="0">
            <a:off x="3683856" y="473989"/>
            <a:ext cx="1454988" cy="49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Google Shape;81;p17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82" name="Google Shape;82;p17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hidden="0" title="Graphique"/>
          <p:cNvPicPr/>
          <p:nvPr isPhoto="0" userDrawn="0"/>
        </p:nvPicPr>
        <p:blipFill>
          <a:blip r:embed="rId4">
            <a:alphaModFix/>
          </a:blip>
          <a:srcRect l="21271" t="3835" r="21051" b="3519"/>
          <a:stretch/>
        </p:blipFill>
        <p:spPr bwMode="auto">
          <a:xfrm>
            <a:off x="1463175" y="1245625"/>
            <a:ext cx="3668475" cy="36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 hidden="0"/>
          <p:cNvSpPr txBox="1"/>
          <p:nvPr isPhoto="0" userDrawn="0"/>
        </p:nvSpPr>
        <p:spPr bwMode="auto">
          <a:xfrm>
            <a:off x="3633874" y="2063119"/>
            <a:ext cx="6456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3000" b="1">
                <a:solidFill>
                  <a:srgbClr val="434343"/>
                </a:solidFill>
              </a:rPr>
              <a:t>31</a:t>
            </a:r>
            <a:endParaRPr sz="3000" b="1">
              <a:solidFill>
                <a:srgbClr val="434343"/>
              </a:solidFill>
            </a:endParaRPr>
          </a:p>
        </p:txBody>
      </p:sp>
      <p:sp>
        <p:nvSpPr>
          <p:cNvPr id="85" name="Google Shape;85;p17" hidden="0"/>
          <p:cNvSpPr txBox="1"/>
          <p:nvPr isPhoto="0" userDrawn="0"/>
        </p:nvSpPr>
        <p:spPr bwMode="auto">
          <a:xfrm>
            <a:off x="3813474" y="3442619"/>
            <a:ext cx="6456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3000" b="1">
                <a:solidFill>
                  <a:srgbClr val="434343"/>
                </a:solidFill>
              </a:rPr>
              <a:t>41</a:t>
            </a:r>
            <a:endParaRPr sz="3000" b="1">
              <a:solidFill>
                <a:srgbClr val="434343"/>
              </a:solidFill>
            </a:endParaRPr>
          </a:p>
        </p:txBody>
      </p:sp>
      <p:sp>
        <p:nvSpPr>
          <p:cNvPr id="86" name="Google Shape;86;p17" hidden="0"/>
          <p:cNvSpPr txBox="1"/>
          <p:nvPr isPhoto="0" userDrawn="0"/>
        </p:nvSpPr>
        <p:spPr bwMode="auto">
          <a:xfrm>
            <a:off x="2374099" y="3752369"/>
            <a:ext cx="8463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3000" b="1">
                <a:solidFill>
                  <a:srgbClr val="434343"/>
                </a:solidFill>
              </a:rPr>
              <a:t>45</a:t>
            </a:r>
            <a:endParaRPr sz="3000" b="1">
              <a:solidFill>
                <a:srgbClr val="434343"/>
              </a:solidFill>
            </a:endParaRPr>
          </a:p>
        </p:txBody>
      </p:sp>
      <p:sp>
        <p:nvSpPr>
          <p:cNvPr id="87" name="Google Shape;87;p17" hidden="0"/>
          <p:cNvSpPr txBox="1"/>
          <p:nvPr isPhoto="0" userDrawn="0"/>
        </p:nvSpPr>
        <p:spPr bwMode="auto">
          <a:xfrm>
            <a:off x="2311749" y="2123969"/>
            <a:ext cx="6456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3000" b="1">
                <a:solidFill>
                  <a:srgbClr val="434343"/>
                </a:solidFill>
              </a:rPr>
              <a:t>36</a:t>
            </a:r>
            <a:endParaRPr sz="3000" b="1">
              <a:solidFill>
                <a:srgbClr val="434343"/>
              </a:solidFill>
            </a:endParaRPr>
          </a:p>
        </p:txBody>
      </p:sp>
      <p:pic>
        <p:nvPicPr>
          <p:cNvPr id="88" name="Google Shape;88;p17" hidden="0" title="Graphique"/>
          <p:cNvPicPr/>
          <p:nvPr isPhoto="0" userDrawn="0"/>
        </p:nvPicPr>
        <p:blipFill>
          <a:blip r:embed="rId4">
            <a:alphaModFix/>
          </a:blip>
          <a:srcRect l="82364" t="9832" r="1912" b="79169"/>
          <a:stretch/>
        </p:blipFill>
        <p:spPr bwMode="auto">
          <a:xfrm>
            <a:off x="4779855" y="1555819"/>
            <a:ext cx="1344224" cy="57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hidden="0" title="Graphique"/>
          <p:cNvPicPr/>
          <p:nvPr isPhoto="0" userDrawn="0"/>
        </p:nvPicPr>
        <p:blipFill>
          <a:blip r:embed="rId4">
            <a:alphaModFix/>
          </a:blip>
          <a:srcRect l="84020" t="67179" r="1912" b="23364"/>
          <a:stretch/>
        </p:blipFill>
        <p:spPr bwMode="auto">
          <a:xfrm>
            <a:off x="5131649" y="3798769"/>
            <a:ext cx="1268777" cy="52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hidden="0" title="Graphique"/>
          <p:cNvPicPr/>
          <p:nvPr isPhoto="0" userDrawn="0"/>
        </p:nvPicPr>
        <p:blipFill>
          <a:blip r:embed="rId4">
            <a:alphaModFix/>
          </a:blip>
          <a:srcRect l="2418" t="77175" r="83802" b="13623"/>
          <a:stretch/>
        </p:blipFill>
        <p:spPr bwMode="auto">
          <a:xfrm>
            <a:off x="617535" y="4227205"/>
            <a:ext cx="1105399" cy="45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hidden="0" title="Graphique"/>
          <p:cNvPicPr/>
          <p:nvPr isPhoto="0" userDrawn="0"/>
        </p:nvPicPr>
        <p:blipFill>
          <a:blip r:embed="rId4">
            <a:alphaModFix/>
          </a:blip>
          <a:srcRect l="2417" t="13783" r="78956" b="77014"/>
          <a:stretch/>
        </p:blipFill>
        <p:spPr bwMode="auto">
          <a:xfrm>
            <a:off x="359809" y="1755350"/>
            <a:ext cx="1415925" cy="4311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 hidden="0"/>
          <p:cNvSpPr txBox="1"/>
          <p:nvPr isPhoto="0" userDrawn="0"/>
        </p:nvSpPr>
        <p:spPr bwMode="auto">
          <a:xfrm>
            <a:off x="6050049" y="2351219"/>
            <a:ext cx="2986800" cy="83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b="1">
                <a:solidFill>
                  <a:srgbClr val="004586"/>
                </a:solidFill>
              </a:rPr>
              <a:t>RÉPARTITION DES COMMUNES PAR AVANCEMENT </a:t>
            </a:r>
            <a:endParaRPr b="1">
              <a:solidFill>
                <a:srgbClr val="004586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b="1">
                <a:solidFill>
                  <a:srgbClr val="004586"/>
                </a:solidFill>
              </a:rPr>
              <a:t>SUR LEUR BAL</a:t>
            </a:r>
            <a:endParaRPr b="1">
              <a:solidFill>
                <a:srgbClr val="004586"/>
              </a:solidFill>
            </a:endParaRPr>
          </a:p>
        </p:txBody>
      </p:sp>
      <p:sp>
        <p:nvSpPr>
          <p:cNvPr id="93" name="Google Shape;93;p17" hidden="0"/>
          <p:cNvSpPr txBox="1"/>
          <p:nvPr isPhoto="0" userDrawn="0"/>
        </p:nvSpPr>
        <p:spPr bwMode="auto">
          <a:xfrm>
            <a:off x="2236549" y="948218"/>
            <a:ext cx="2101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800" b="1" u="sng">
                <a:solidFill>
                  <a:srgbClr val="434343"/>
                </a:solidFill>
              </a:rPr>
              <a:t>153 COMMUNES</a:t>
            </a:r>
            <a:endParaRPr sz="1800" b="1" u="sng">
              <a:solidFill>
                <a:srgbClr val="434343"/>
              </a:solidFill>
            </a:endParaRPr>
          </a:p>
        </p:txBody>
      </p:sp>
      <p:pic>
        <p:nvPicPr>
          <p:cNvPr id="874064664" name="Google Shape;68;p15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8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99" name="Google Shape;99;p18" descr="Une image contenant carte, texte, atlas, Monde&#10;&#10;Description générée automatiquement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09575" y="1743025"/>
            <a:ext cx="3863050" cy="309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5206150" y="1814275"/>
            <a:ext cx="3095900" cy="13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descr="Une image contenant texte, Police, capture d’écran, logo&#10;&#10;Description générée automatiquement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4644575" y="3449525"/>
            <a:ext cx="2030375" cy="12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descr="Une image contenant texte, Police, capture d’écran, conception&#10;&#10;Description générée automatiquement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>
            <a:off x="6750700" y="3449525"/>
            <a:ext cx="2143950" cy="7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 hidden="0"/>
          <p:cNvSpPr txBox="1"/>
          <p:nvPr isPhoto="0" userDrawn="0"/>
        </p:nvSpPr>
        <p:spPr bwMode="auto">
          <a:xfrm>
            <a:off x="454600" y="1311925"/>
            <a:ext cx="736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04" name="Google Shape;104;p18" hidden="0"/>
          <p:cNvPicPr/>
          <p:nvPr isPhoto="0" userDrawn="0"/>
        </p:nvPicPr>
        <p:blipFill>
          <a:blip r:embed="rId7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06233" name="Google Shape;68;p15" hidden="0"/>
          <p:cNvPicPr/>
          <p:nvPr isPhoto="0" userDrawn="0"/>
        </p:nvPicPr>
        <p:blipFill>
          <a:blip r:embed="rId8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Google Shape;109;p19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10" name="Google Shape;110;p19" descr="Une image contenant carte, texte, atlas, Monde&#10;&#10;Description générée automatiquement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0" y="0"/>
            <a:ext cx="642765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6484225" y="1030750"/>
            <a:ext cx="265977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 hidden="0"/>
          <p:cNvSpPr txBox="1"/>
          <p:nvPr isPhoto="0" userDrawn="0"/>
        </p:nvSpPr>
        <p:spPr bwMode="auto">
          <a:xfrm>
            <a:off x="6408025" y="85800"/>
            <a:ext cx="282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13" name="Google Shape;113;p19" descr="Une image contenant texte, Police, capture d’écran, logo&#10;&#10;Description générée automatiquement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6555025" y="2379350"/>
            <a:ext cx="2420000" cy="1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descr="Une image contenant texte, Police, capture d’écran, conception&#10;&#10;Description générée automatiquement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>
            <a:off x="6555025" y="4207150"/>
            <a:ext cx="2520150" cy="8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" name="Google Shape;126;p21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27" name="Google Shape;127;p21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699425" y="1743025"/>
            <a:ext cx="3553016" cy="2863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9" name="Google Shape;129;p21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5502800" y="1885525"/>
            <a:ext cx="3028950" cy="1552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30" name="Google Shape;130;p21" hidden="0"/>
          <p:cNvSpPr txBox="1"/>
          <p:nvPr isPhoto="0" userDrawn="0"/>
        </p:nvSpPr>
        <p:spPr bwMode="auto">
          <a:xfrm>
            <a:off x="454600" y="1311925"/>
            <a:ext cx="736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189491926" name="Google Shape;68;p15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22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6" name="Google Shape;136;p22" hidden="0"/>
          <p:cNvSpPr txBox="1"/>
          <p:nvPr isPhoto="0" userDrawn="0"/>
        </p:nvSpPr>
        <p:spPr bwMode="auto">
          <a:xfrm>
            <a:off x="6408025" y="85800"/>
            <a:ext cx="282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37" name="Google Shape;137;p22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0" y="36225"/>
            <a:ext cx="6285023" cy="50646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8" name="Google Shape;138;p22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6408025" y="1276783"/>
            <a:ext cx="2686625" cy="137711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" name="Google Shape;150;p24" hidden="0"/>
          <p:cNvSpPr/>
          <p:nvPr isPhoto="0" userDrawn="0"/>
        </p:nvSpPr>
        <p:spPr bwMode="auto">
          <a:xfrm>
            <a:off x="3601400" y="4390100"/>
            <a:ext cx="1846500" cy="6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51" name="Google Shape;151;p24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6772275" y="271475"/>
            <a:ext cx="1871725" cy="8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 hidden="0"/>
          <p:cNvSpPr txBox="1"/>
          <p:nvPr isPhoto="0" userDrawn="0"/>
        </p:nvSpPr>
        <p:spPr bwMode="auto">
          <a:xfrm>
            <a:off x="454600" y="1311925"/>
            <a:ext cx="736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600" b="1">
                <a:solidFill>
                  <a:srgbClr val="004586"/>
                </a:solidFill>
              </a:rPr>
              <a:t>ETAT D’AVANCEMENT DES BASES ADRESSES LOCALES DANS LE VAR </a:t>
            </a:r>
            <a:endParaRPr sz="1600" b="1">
              <a:solidFill>
                <a:srgbClr val="004586"/>
              </a:solidFill>
            </a:endParaRPr>
          </a:p>
        </p:txBody>
      </p:sp>
      <p:pic>
        <p:nvPicPr>
          <p:cNvPr id="153" name="Google Shape;153;p24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476838" y="1885525"/>
            <a:ext cx="5385125" cy="28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7014350" y="2416250"/>
            <a:ext cx="1343025" cy="733424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478319282" name="Google Shape;68;p15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 flipH="0" flipV="0">
            <a:off x="3683855" y="473988"/>
            <a:ext cx="1454987" cy="49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>On-screen Show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Romain (Invité)</cp:lastModifiedBy>
  <cp:revision>2</cp:revision>
  <dcterms:modified xsi:type="dcterms:W3CDTF">2024-07-23T06:06:43Z</dcterms:modified>
  <cp:category/>
  <cp:contentStatus/>
  <cp:version/>
</cp:coreProperties>
</file>