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2" r:id="rId5"/>
    <p:sldMasterId id="2147483679" r:id="rId6"/>
  </p:sldMasterIdLst>
  <p:notesMasterIdLst>
    <p:notesMasterId r:id="rId18"/>
  </p:notesMasterIdLst>
  <p:handoutMasterIdLst>
    <p:handoutMasterId r:id="rId19"/>
  </p:handoutMasterIdLst>
  <p:sldIdLst>
    <p:sldId id="259" r:id="rId7"/>
    <p:sldId id="425" r:id="rId8"/>
    <p:sldId id="426" r:id="rId9"/>
    <p:sldId id="427" r:id="rId10"/>
    <p:sldId id="363" r:id="rId11"/>
    <p:sldId id="430" r:id="rId12"/>
    <p:sldId id="256" r:id="rId13"/>
    <p:sldId id="381" r:id="rId14"/>
    <p:sldId id="431" r:id="rId15"/>
    <p:sldId id="432" r:id="rId16"/>
    <p:sldId id="429" r:id="rId17"/>
  </p:sldIdLst>
  <p:sldSz cx="12192000" cy="6858000"/>
  <p:notesSz cx="7099300" cy="10234613"/>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6666"/>
    <a:srgbClr val="009591"/>
    <a:srgbClr val="7FC5C3"/>
    <a:srgbClr val="004644"/>
    <a:srgbClr val="66FFFF"/>
    <a:srgbClr val="07E7D2"/>
    <a:srgbClr val="CCECFF"/>
    <a:srgbClr val="CC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9" autoAdjust="0"/>
    <p:restoredTop sz="79973" autoAdjust="0"/>
  </p:normalViewPr>
  <p:slideViewPr>
    <p:cSldViewPr snapToGrid="0">
      <p:cViewPr varScale="1">
        <p:scale>
          <a:sx n="88" d="100"/>
          <a:sy n="88" d="100"/>
        </p:scale>
        <p:origin x="1494" y="7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2" y="1"/>
            <a:ext cx="3076363" cy="513508"/>
          </a:xfrm>
          <a:prstGeom prst="rect">
            <a:avLst/>
          </a:prstGeom>
        </p:spPr>
        <p:txBody>
          <a:bodyPr vert="horz" lIns="94759" tIns="47380" rIns="94759" bIns="4738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4021295" y="1"/>
            <a:ext cx="3076363" cy="513508"/>
          </a:xfrm>
          <a:prstGeom prst="rect">
            <a:avLst/>
          </a:prstGeom>
        </p:spPr>
        <p:txBody>
          <a:bodyPr vert="horz" lIns="94759" tIns="47380" rIns="94759" bIns="47380" rtlCol="0"/>
          <a:lstStyle>
            <a:lvl1pPr algn="r">
              <a:defRPr sz="1200"/>
            </a:lvl1pPr>
          </a:lstStyle>
          <a:p>
            <a:pPr rtl="0"/>
            <a:fld id="{8742ACEE-ADD3-4E71-A660-A24D3DC56203}" type="datetime1">
              <a:rPr lang="fr-FR" smtClean="0"/>
              <a:t>26/06/2024</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2" y="9721108"/>
            <a:ext cx="3076363" cy="513507"/>
          </a:xfrm>
          <a:prstGeom prst="rect">
            <a:avLst/>
          </a:prstGeom>
        </p:spPr>
        <p:txBody>
          <a:bodyPr vert="horz" lIns="94759" tIns="47380" rIns="94759" bIns="4738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4021295" y="9721108"/>
            <a:ext cx="3076363" cy="513507"/>
          </a:xfrm>
          <a:prstGeom prst="rect">
            <a:avLst/>
          </a:prstGeom>
        </p:spPr>
        <p:txBody>
          <a:bodyPr vert="horz" lIns="94759" tIns="47380" rIns="94759" bIns="47380" rtlCol="0" anchor="b"/>
          <a:lstStyle>
            <a:lvl1pPr algn="r">
              <a:defRPr sz="1200"/>
            </a:lvl1pPr>
          </a:lstStyle>
          <a:p>
            <a:pPr rtl="0"/>
            <a:fld id="{682C0B10-7CAE-41E4-AB02-7E8B1FF2B898}" type="slidenum">
              <a:rPr lang="fr-FR" smtClean="0"/>
              <a:t>‹N°›</a:t>
            </a:fld>
            <a:endParaRPr lang="fr-F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76363" cy="513508"/>
          </a:xfrm>
          <a:prstGeom prst="rect">
            <a:avLst/>
          </a:prstGeom>
        </p:spPr>
        <p:txBody>
          <a:bodyPr vert="horz" lIns="94759" tIns="47380" rIns="94759" bIns="47380" rtlCol="0"/>
          <a:lstStyle>
            <a:lvl1pPr algn="l">
              <a:defRPr sz="1200"/>
            </a:lvl1pPr>
          </a:lstStyle>
          <a:p>
            <a:pPr rtl="0"/>
            <a:endParaRPr lang="fr-FR" noProof="0"/>
          </a:p>
        </p:txBody>
      </p:sp>
      <p:sp>
        <p:nvSpPr>
          <p:cNvPr id="3" name="Espace réservé de la date 2"/>
          <p:cNvSpPr>
            <a:spLocks noGrp="1"/>
          </p:cNvSpPr>
          <p:nvPr>
            <p:ph type="dt" idx="1"/>
          </p:nvPr>
        </p:nvSpPr>
        <p:spPr>
          <a:xfrm>
            <a:off x="4021295" y="1"/>
            <a:ext cx="3076363" cy="513508"/>
          </a:xfrm>
          <a:prstGeom prst="rect">
            <a:avLst/>
          </a:prstGeom>
        </p:spPr>
        <p:txBody>
          <a:bodyPr vert="horz" lIns="94759" tIns="47380" rIns="94759" bIns="47380" rtlCol="0"/>
          <a:lstStyle>
            <a:lvl1pPr algn="r">
              <a:defRPr sz="1200"/>
            </a:lvl1pPr>
          </a:lstStyle>
          <a:p>
            <a:fld id="{FA6DDF69-A0FA-4AD0-BF85-5ABEF9DC2432}" type="datetime1">
              <a:rPr lang="fr-FR" smtClean="0"/>
              <a:pPr/>
              <a:t>26/06/2024</a:t>
            </a:fld>
            <a:endParaRPr lang="fr-FR" dirty="0"/>
          </a:p>
        </p:txBody>
      </p:sp>
      <p:sp>
        <p:nvSpPr>
          <p:cNvPr id="4" name="Espace réservé de l’image des diapositives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pPr rtl="0"/>
            <a:endParaRPr lang="fr-FR" noProof="0"/>
          </a:p>
        </p:txBody>
      </p:sp>
      <p:sp>
        <p:nvSpPr>
          <p:cNvPr id="5" name="Espace réservé des notes 4"/>
          <p:cNvSpPr>
            <a:spLocks noGrp="1"/>
          </p:cNvSpPr>
          <p:nvPr>
            <p:ph type="body" sz="quarter" idx="3"/>
          </p:nvPr>
        </p:nvSpPr>
        <p:spPr>
          <a:xfrm>
            <a:off x="709930" y="4925408"/>
            <a:ext cx="5679440" cy="4029879"/>
          </a:xfrm>
          <a:prstGeom prst="rect">
            <a:avLst/>
          </a:prstGeom>
        </p:spPr>
        <p:txBody>
          <a:bodyPr vert="horz" lIns="94759" tIns="47380" rIns="94759" bIns="4738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2" y="9721108"/>
            <a:ext cx="3076363" cy="513507"/>
          </a:xfrm>
          <a:prstGeom prst="rect">
            <a:avLst/>
          </a:prstGeom>
        </p:spPr>
        <p:txBody>
          <a:bodyPr vert="horz" lIns="94759" tIns="47380" rIns="94759" bIns="4738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4021295" y="9721108"/>
            <a:ext cx="3076363" cy="513507"/>
          </a:xfrm>
          <a:prstGeom prst="rect">
            <a:avLst/>
          </a:prstGeom>
        </p:spPr>
        <p:txBody>
          <a:bodyPr vert="horz" lIns="94759" tIns="47380" rIns="94759" bIns="47380" rtlCol="0" anchor="b"/>
          <a:lstStyle>
            <a:lvl1pPr algn="r">
              <a:defRPr sz="1200"/>
            </a:lvl1pPr>
          </a:lstStyle>
          <a:p>
            <a:pPr rtl="0"/>
            <a:fld id="{B8649DAF-093F-4482-AA38-346E9A2DEE94}" type="slidenum">
              <a:rPr lang="fr-FR" noProof="0" smtClean="0"/>
              <a:t>‹N°›</a:t>
            </a:fld>
            <a:endParaRPr lang="fr-FR"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1</a:t>
            </a:fld>
            <a:endParaRPr lang="fr-FR"/>
          </a:p>
        </p:txBody>
      </p:sp>
    </p:spTree>
    <p:extLst>
      <p:ext uri="{BB962C8B-B14F-4D97-AF65-F5344CB8AC3E}">
        <p14:creationId xmlns:p14="http://schemas.microsoft.com/office/powerpoint/2010/main" val="141120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10</a:t>
            </a:fld>
            <a:endParaRPr lang="fr-FR" noProof="0"/>
          </a:p>
        </p:txBody>
      </p:sp>
    </p:spTree>
    <p:extLst>
      <p:ext uri="{BB962C8B-B14F-4D97-AF65-F5344CB8AC3E}">
        <p14:creationId xmlns:p14="http://schemas.microsoft.com/office/powerpoint/2010/main" val="378439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effectLst/>
                <a:latin typeface="Calibri Light" panose="020F0302020204030204" pitchFamily="34" charset="0"/>
                <a:ea typeface="Calibri" panose="020F0502020204030204" pitchFamily="34" charset="0"/>
              </a:rPr>
              <a:t>Dans une première partie, le document se propose de sensibiliser son lecteur sur la manière de concevoir la démarche d'inventaire par la notion de friche contemporaine, désormais définie comme objet de droit, afin d’en faciliter son repérage par des critères de reconnaissance. Il est d’ailleurs préconisé dès cette étape d’inscrire la démarche dans un projet de territoire emboîté c’est-à-dire en engageant un écosystème d’acteurs dans un débat partagé à toutes échelles de projets. Dans une seconde partie, un déroulé des trois principales étapes de production d’un inventaire seront présentées. Pour ceux qui auront les moyens d'aller plus loin, un complément de méthode pour tendre vers une dynamique d’observatoire partagé est fourni. Enfin un panorama actuel des dispositifs de soutien financier sera donné à titre indicatif pour conclure le document.</a:t>
            </a:r>
            <a:endParaRPr lang="fr-FR" sz="1400"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11</a:t>
            </a:fld>
            <a:endParaRPr lang="fr-FR" noProof="0"/>
          </a:p>
        </p:txBody>
      </p:sp>
    </p:spTree>
    <p:extLst>
      <p:ext uri="{BB962C8B-B14F-4D97-AF65-F5344CB8AC3E}">
        <p14:creationId xmlns:p14="http://schemas.microsoft.com/office/powerpoint/2010/main" val="16507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Bef>
                <a:spcPts val="600"/>
              </a:spcBef>
              <a:spcAft>
                <a:spcPts val="800"/>
              </a:spcAft>
            </a:pP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Une nouvelle définition juridique et « standardisée » qui, en s’affranchissant de certaines précisions de taille ou de temporalité, offre une plus grande souplesse dans les critères d'identification en vue de faciliter l’action publique dans leur repérage, puis leur mobilisation. </a:t>
            </a:r>
            <a:endParaRPr lang="fr-FR" sz="1800" dirty="0">
              <a:solidFill>
                <a:srgbClr val="1C4984"/>
              </a:solidFill>
              <a:effectLst/>
              <a:latin typeface="Calibri Light" panose="020F0302020204030204" pitchFamily="34" charset="0"/>
              <a:ea typeface="Calibri" panose="020F0502020204030204" pitchFamily="34" charset="0"/>
              <a:cs typeface="Times New Roman" panose="02020603050405020304" pitchFamily="18" charset="0"/>
            </a:endParaRPr>
          </a:p>
          <a:p>
            <a:r>
              <a:rPr lang="fr-FR" sz="1800" dirty="0">
                <a:effectLst/>
                <a:latin typeface="Calibri Light" panose="020F0302020204030204" pitchFamily="34" charset="0"/>
                <a:ea typeface="Calibri" panose="020F0502020204030204" pitchFamily="34" charset="0"/>
              </a:rPr>
              <a:t>Le décret n° 2023-1259 du 26 décembre 2023 vise ainsi à préciser les modalités d’application de cette définition en détaillant les deux critères cumulatifs de la Loi climat : le caractère inutilisé du bien ou du droit immobilier d’une part, et l’absence de possibilité de réemploi sans aménagement ou travaux préalables, d’autre part. Ainsi plusieurs éléments peuvent être pris en compte pour la reconnaissance d’une friche :</a:t>
            </a:r>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2</a:t>
            </a:fld>
            <a:endParaRPr lang="fr-FR" noProof="0"/>
          </a:p>
        </p:txBody>
      </p:sp>
    </p:spTree>
    <p:extLst>
      <p:ext uri="{BB962C8B-B14F-4D97-AF65-F5344CB8AC3E}">
        <p14:creationId xmlns:p14="http://schemas.microsoft.com/office/powerpoint/2010/main" val="79357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fr-FR" altLang="fr-FR"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Après première phrase : Les indicateurs permettant de mesurer la vacance ou l’habitat indigne pourront être utilisés en ce sens.</a:t>
            </a:r>
          </a:p>
          <a:p>
            <a:endParaRPr kumimoji="0" lang="fr-FR" altLang="fr-FR"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r>
              <a:rPr kumimoji="0" lang="fr-FR" altLang="fr-FR"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Etat : après réalisés : </a:t>
            </a:r>
            <a:r>
              <a:rPr lang="fr-FR" sz="1200" dirty="0">
                <a:effectLst/>
                <a:latin typeface="Calibri" panose="020F0502020204030204" pitchFamily="34" charset="0"/>
                <a:ea typeface="Calibri" panose="020F0502020204030204" pitchFamily="34" charset="0"/>
                <a:cs typeface="Calibri" panose="020F0502020204030204" pitchFamily="34" charset="0"/>
              </a:rPr>
              <a:t>Cette dimension constitue une entrée déterminante pour l’identification et la qualification en friche. </a:t>
            </a:r>
            <a:endParaRPr kumimoji="0" lang="fr-FR" altLang="fr-FR"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kumimoji="0" lang="fr-FR" altLang="fr-FR"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r>
              <a:rPr kumimoji="0" lang="fr-FR" altLang="fr-FR" sz="12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3</a:t>
            </a:fld>
            <a:endParaRPr lang="fr-FR" noProof="0"/>
          </a:p>
        </p:txBody>
      </p:sp>
    </p:spTree>
    <p:extLst>
      <p:ext uri="{BB962C8B-B14F-4D97-AF65-F5344CB8AC3E}">
        <p14:creationId xmlns:p14="http://schemas.microsoft.com/office/powerpoint/2010/main" val="250043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Calibri" panose="020F0502020204030204" pitchFamily="34" charset="0"/>
                <a:ea typeface="Calibri" panose="020F0502020204030204" pitchFamily="34" charset="0"/>
                <a:cs typeface="Calibri" panose="020F0502020204030204" pitchFamily="34" charset="0"/>
              </a:rPr>
              <a:t>(par exemple une friche hospitalière ou touristique peuvent être déclarés comme friche).</a:t>
            </a:r>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4</a:t>
            </a:fld>
            <a:endParaRPr lang="fr-FR" noProof="0"/>
          </a:p>
        </p:txBody>
      </p:sp>
    </p:spTree>
    <p:extLst>
      <p:ext uri="{BB962C8B-B14F-4D97-AF65-F5344CB8AC3E}">
        <p14:creationId xmlns:p14="http://schemas.microsoft.com/office/powerpoint/2010/main" val="186345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5</a:t>
            </a:fld>
            <a:endParaRPr lang="fr-FR" noProof="0"/>
          </a:p>
        </p:txBody>
      </p:sp>
    </p:spTree>
    <p:extLst>
      <p:ext uri="{BB962C8B-B14F-4D97-AF65-F5344CB8AC3E}">
        <p14:creationId xmlns:p14="http://schemas.microsoft.com/office/powerpoint/2010/main" val="385479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diversité de friches, des situations variées</a:t>
            </a:r>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6</a:t>
            </a:fld>
            <a:endParaRPr lang="fr-FR" noProof="0"/>
          </a:p>
        </p:txBody>
      </p:sp>
    </p:spTree>
    <p:extLst>
      <p:ext uri="{BB962C8B-B14F-4D97-AF65-F5344CB8AC3E}">
        <p14:creationId xmlns:p14="http://schemas.microsoft.com/office/powerpoint/2010/main" val="421461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l">
              <a:lnSpc>
                <a:spcPct val="107000"/>
              </a:lnSpc>
              <a:spcBef>
                <a:spcPts val="600"/>
              </a:spcBef>
              <a:spcAft>
                <a:spcPts val="800"/>
              </a:spcAft>
              <a:buFont typeface="Wingdings" panose="05000000000000000000" pitchFamily="2" charset="2"/>
              <a:buChar char=""/>
            </a:pP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La réalisation d’un inventaire des friches nécessite généralement trois phases de travail : une phase de </a:t>
            </a:r>
            <a:r>
              <a:rPr lang="fr-FR" sz="1800" b="1"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collecte d’informations</a:t>
            </a: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 afin de réaliser un pré-inventaire, qui sera suivie d’une phase de </a:t>
            </a:r>
            <a:r>
              <a:rPr lang="fr-FR" sz="1800" b="1"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vérification</a:t>
            </a: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 c’est-à-dire </a:t>
            </a:r>
            <a:r>
              <a:rPr lang="fr-FR" sz="1800" b="1"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de fiabilisation</a:t>
            </a: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 du gisement de friches obtenu, avant une dernière étape de </a:t>
            </a:r>
            <a:r>
              <a:rPr lang="fr-FR" sz="1800" b="1"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qualification ou de catégorisation</a:t>
            </a: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 des friches identifiées. </a:t>
            </a:r>
            <a:endParaRPr lang="fr-FR" sz="1800" dirty="0">
              <a:solidFill>
                <a:srgbClr val="1C4984"/>
              </a:solidFill>
              <a:effectLst/>
              <a:latin typeface="Calibri Light" panose="020F0302020204030204" pitchFamily="34" charset="0"/>
              <a:ea typeface="Calibri" panose="020F0502020204030204" pitchFamily="34" charset="0"/>
              <a:cs typeface="Times New Roman" panose="02020603050405020304" pitchFamily="18" charset="0"/>
            </a:endParaRPr>
          </a:p>
          <a:p>
            <a:pPr marL="457200" algn="l">
              <a:lnSpc>
                <a:spcPct val="107000"/>
              </a:lnSpc>
              <a:spcBef>
                <a:spcPts val="600"/>
              </a:spcBef>
              <a:spcAft>
                <a:spcPts val="600"/>
              </a:spcAft>
            </a:pPr>
            <a:r>
              <a:rPr lang="fr-FR" sz="1800" dirty="0">
                <a:solidFill>
                  <a:srgbClr val="1C4984"/>
                </a:solidFill>
                <a:effectLst/>
                <a:latin typeface="Calibri Light" panose="020F0302020204030204" pitchFamily="34" charset="0"/>
                <a:ea typeface="Calibri" panose="020F0502020204030204" pitchFamily="34" charset="0"/>
                <a:cs typeface="Calibri Light" panose="020F0302020204030204" pitchFamily="34" charset="0"/>
              </a:rPr>
              <a:t> </a:t>
            </a:r>
            <a:endParaRPr lang="fr-FR" sz="1800" dirty="0">
              <a:solidFill>
                <a:srgbClr val="1C4984"/>
              </a:solidFill>
              <a:effectLst/>
              <a:latin typeface="Calibri Light" panose="020F0302020204030204" pitchFamily="34" charset="0"/>
              <a:ea typeface="Calibri" panose="020F0502020204030204" pitchFamily="34" charset="0"/>
              <a:cs typeface="Times New Roman" panose="02020603050405020304" pitchFamily="18" charset="0"/>
            </a:endParaRPr>
          </a:p>
          <a:p>
            <a:r>
              <a:rPr lang="fr-FR" sz="1800" dirty="0">
                <a:effectLst/>
                <a:latin typeface="Calibri Light" panose="020F0302020204030204" pitchFamily="34" charset="0"/>
                <a:ea typeface="Calibri" panose="020F0502020204030204" pitchFamily="34" charset="0"/>
              </a:rPr>
              <a:t>Pour cela, deux sources d’informations peuvent être mobilisées : les </a:t>
            </a:r>
            <a:r>
              <a:rPr lang="fr-FR" sz="1800" b="1" dirty="0">
                <a:effectLst/>
                <a:latin typeface="Calibri Light" panose="020F0302020204030204" pitchFamily="34" charset="0"/>
                <a:ea typeface="Calibri" panose="020F0502020204030204" pitchFamily="34" charset="0"/>
              </a:rPr>
              <a:t>bases de données informatisées</a:t>
            </a:r>
            <a:r>
              <a:rPr lang="fr-FR" sz="1800" dirty="0">
                <a:effectLst/>
                <a:latin typeface="Calibri Light" panose="020F0302020204030204" pitchFamily="34" charset="0"/>
                <a:ea typeface="Calibri" panose="020F0502020204030204" pitchFamily="34" charset="0"/>
              </a:rPr>
              <a:t>, et la </a:t>
            </a:r>
            <a:r>
              <a:rPr lang="fr-FR" sz="1800" b="1" dirty="0">
                <a:effectLst/>
                <a:latin typeface="Calibri Light" panose="020F0302020204030204" pitchFamily="34" charset="0"/>
                <a:ea typeface="Calibri" panose="020F0502020204030204" pitchFamily="34" charset="0"/>
              </a:rPr>
              <a:t>connaissance terrain</a:t>
            </a:r>
            <a:r>
              <a:rPr lang="fr-FR" sz="1800" dirty="0">
                <a:effectLst/>
                <a:latin typeface="Calibri Light" panose="020F0302020204030204" pitchFamily="34" charset="0"/>
                <a:ea typeface="Calibri" panose="020F0502020204030204" pitchFamily="34" charset="0"/>
              </a:rPr>
              <a:t>.</a:t>
            </a:r>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7</a:t>
            </a:fld>
            <a:endParaRPr lang="fr-FR" noProof="0"/>
          </a:p>
        </p:txBody>
      </p:sp>
    </p:spTree>
    <p:extLst>
      <p:ext uri="{BB962C8B-B14F-4D97-AF65-F5344CB8AC3E}">
        <p14:creationId xmlns:p14="http://schemas.microsoft.com/office/powerpoint/2010/main" val="292450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conclusion sur les données : des données morcelées, partielles et parfois complexes.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cadastre identifie les locaux vacants mais un local vacant n’est pas un local en friche. Les données </a:t>
            </a:r>
            <a:r>
              <a:rPr lang="fr-FR" dirty="0" err="1"/>
              <a:t>basias</a:t>
            </a:r>
            <a:r>
              <a:rPr lang="fr-FR" dirty="0"/>
              <a:t> fournissent un inventaire historique des sites industriels et activités de service mais ceux-ci ne sont ni nécessairement pollués, ni occupés et encore moins en friche. </a:t>
            </a:r>
            <a:r>
              <a:rPr lang="fr-FR" dirty="0" err="1"/>
              <a:t>Basol</a:t>
            </a:r>
            <a:r>
              <a:rPr lang="fr-FR" dirty="0"/>
              <a:t> identifie les sites pollués ou potentiellement pollués mais la notion de friche n’est pas forcément corrélée.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RETEX de l’AUPA, comme le témoignage de l’EPFL de Savoie on identifie donc que c’est grâce à la connaissance des communes qu’on peut identifier le bon gisement potentiel. </a:t>
            </a:r>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8</a:t>
            </a:fld>
            <a:endParaRPr lang="fr-FR" noProof="0"/>
          </a:p>
        </p:txBody>
      </p:sp>
    </p:spTree>
    <p:extLst>
      <p:ext uri="{BB962C8B-B14F-4D97-AF65-F5344CB8AC3E}">
        <p14:creationId xmlns:p14="http://schemas.microsoft.com/office/powerpoint/2010/main" val="3233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B8649DAF-093F-4482-AA38-346E9A2DEE94}" type="slidenum">
              <a:rPr lang="fr-FR" noProof="0" smtClean="0"/>
              <a:t>9</a:t>
            </a:fld>
            <a:endParaRPr lang="fr-FR" noProof="0"/>
          </a:p>
        </p:txBody>
      </p:sp>
    </p:spTree>
    <p:extLst>
      <p:ext uri="{BB962C8B-B14F-4D97-AF65-F5344CB8AC3E}">
        <p14:creationId xmlns:p14="http://schemas.microsoft.com/office/powerpoint/2010/main" val="191997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fr-FR" noProof="0" dirty="0"/>
              <a:t>Insérez ou glissez-déplacez une image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cxnSp>
        <p:nvCxnSpPr>
          <p:cNvPr id="5" name="Connecteur droit 4" descr="Ligne de séparation de diapositive de titr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Espace réservé d’image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fr-FR"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de puces gauche">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019D3C0C-316D-A045-BC1B-D508718E47A9}"/>
              </a:ext>
            </a:extLst>
          </p:cNvPr>
          <p:cNvSpPr>
            <a:spLocks noChangeAspect="1"/>
          </p:cNvSpPr>
          <p:nvPr userDrawn="1"/>
        </p:nvSpPr>
        <p:spPr>
          <a:xfrm>
            <a:off x="3050592" y="148210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Ovale 21">
            <a:extLst>
              <a:ext uri="{FF2B5EF4-FFF2-40B4-BE49-F238E27FC236}">
                <a16:creationId xmlns:a16="http://schemas.microsoft.com/office/drawing/2014/main" id="{56D90BAC-4672-454F-9B98-7A6F31D7B3F7}"/>
              </a:ext>
            </a:extLst>
          </p:cNvPr>
          <p:cNvSpPr>
            <a:spLocks noChangeAspect="1"/>
          </p:cNvSpPr>
          <p:nvPr userDrawn="1"/>
        </p:nvSpPr>
        <p:spPr>
          <a:xfrm>
            <a:off x="5345060" y="148210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Ovale 25">
            <a:extLst>
              <a:ext uri="{FF2B5EF4-FFF2-40B4-BE49-F238E27FC236}">
                <a16:creationId xmlns:a16="http://schemas.microsoft.com/office/drawing/2014/main" id="{21146660-9CB0-D241-ACBC-5C0A9FC8AD1A}"/>
              </a:ext>
            </a:extLst>
          </p:cNvPr>
          <p:cNvSpPr>
            <a:spLocks noChangeAspect="1"/>
          </p:cNvSpPr>
          <p:nvPr userDrawn="1"/>
        </p:nvSpPr>
        <p:spPr>
          <a:xfrm>
            <a:off x="759111" y="148210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Espace réservé d’image 3">
            <a:extLst>
              <a:ext uri="{FF2B5EF4-FFF2-40B4-BE49-F238E27FC236}">
                <a16:creationId xmlns:a16="http://schemas.microsoft.com/office/drawing/2014/main" id="{831AC394-0DDA-6F4A-B2D3-6D95CD866486}"/>
              </a:ext>
            </a:extLst>
          </p:cNvPr>
          <p:cNvSpPr>
            <a:spLocks noGrp="1"/>
          </p:cNvSpPr>
          <p:nvPr>
            <p:ph type="pic" sz="quarter" idx="27" hasCustomPrompt="1"/>
          </p:nvPr>
        </p:nvSpPr>
        <p:spPr>
          <a:xfrm>
            <a:off x="1086454" y="1809451"/>
            <a:ext cx="854075" cy="854075"/>
          </a:xfrm>
        </p:spPr>
        <p:txBody>
          <a:bodyPr rtlCol="0"/>
          <a:lstStyle>
            <a:lvl1pPr marL="0" indent="0">
              <a:buNone/>
              <a:defRPr sz="1600"/>
            </a:lvl1pPr>
          </a:lstStyle>
          <a:p>
            <a:pPr rtl="0"/>
            <a:r>
              <a:rPr lang="fr-FR" noProof="0" dirty="0"/>
              <a:t>Cliquez sur l’icône pour ajouter une image</a:t>
            </a:r>
          </a:p>
        </p:txBody>
      </p:sp>
      <p:sp>
        <p:nvSpPr>
          <p:cNvPr id="28" name="Espace réservé d’image 3">
            <a:extLst>
              <a:ext uri="{FF2B5EF4-FFF2-40B4-BE49-F238E27FC236}">
                <a16:creationId xmlns:a16="http://schemas.microsoft.com/office/drawing/2014/main" id="{B1A58D5B-A4BA-F446-90DA-1B6B207869A8}"/>
              </a:ext>
            </a:extLst>
          </p:cNvPr>
          <p:cNvSpPr>
            <a:spLocks noGrp="1"/>
          </p:cNvSpPr>
          <p:nvPr>
            <p:ph type="pic" sz="quarter" idx="28" hasCustomPrompt="1"/>
          </p:nvPr>
        </p:nvSpPr>
        <p:spPr>
          <a:xfrm>
            <a:off x="3380176" y="1809451"/>
            <a:ext cx="854075" cy="854075"/>
          </a:xfrm>
        </p:spPr>
        <p:txBody>
          <a:bodyPr rtlCol="0"/>
          <a:lstStyle>
            <a:lvl1pPr marL="0" indent="0">
              <a:buNone/>
              <a:defRPr sz="1600"/>
            </a:lvl1pPr>
          </a:lstStyle>
          <a:p>
            <a:pPr rtl="0"/>
            <a:r>
              <a:rPr lang="fr-FR" noProof="0"/>
              <a:t>Cliquez sur l’icône pour ajouter une image</a:t>
            </a:r>
          </a:p>
        </p:txBody>
      </p:sp>
      <p:sp>
        <p:nvSpPr>
          <p:cNvPr id="29" name="Espace réservé d’image 3">
            <a:extLst>
              <a:ext uri="{FF2B5EF4-FFF2-40B4-BE49-F238E27FC236}">
                <a16:creationId xmlns:a16="http://schemas.microsoft.com/office/drawing/2014/main" id="{7912C149-C249-1940-AF83-360853E78C26}"/>
              </a:ext>
            </a:extLst>
          </p:cNvPr>
          <p:cNvSpPr>
            <a:spLocks noGrp="1"/>
          </p:cNvSpPr>
          <p:nvPr>
            <p:ph type="pic" sz="quarter" idx="29" hasCustomPrompt="1"/>
          </p:nvPr>
        </p:nvSpPr>
        <p:spPr>
          <a:xfrm>
            <a:off x="5673898" y="1809451"/>
            <a:ext cx="854075" cy="854075"/>
          </a:xfrm>
        </p:spPr>
        <p:txBody>
          <a:bodyPr rtlCol="0"/>
          <a:lstStyle>
            <a:lvl1pPr marL="0" indent="0">
              <a:buNone/>
              <a:defRPr sz="1600"/>
            </a:lvl1pPr>
          </a:lstStyle>
          <a:p>
            <a:pPr rtl="0"/>
            <a:r>
              <a:rPr lang="fr-FR" noProof="0"/>
              <a:t>Cliquez sur l’icône pour ajouter une image</a:t>
            </a:r>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1" name="Espace réservé d’image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Insérez ou glissez-déplacez une image ici</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13947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139472"/>
            <a:ext cx="2160588" cy="900000"/>
          </a:xfrm>
        </p:spPr>
        <p:txBody>
          <a:bodyPr rtlCol="0"/>
          <a:lstStyle>
            <a:lvl1pPr marL="0" indent="0" algn="ctr">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377694"/>
            <a:ext cx="2160000" cy="504000"/>
          </a:xfrm>
        </p:spPr>
        <p:txBody>
          <a:bodyPr rtlCol="0"/>
          <a:lstStyle>
            <a:lvl1pPr marL="0" indent="0" algn="ctr">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37769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377695"/>
            <a:ext cx="2160588" cy="504000"/>
          </a:xfrm>
        </p:spPr>
        <p:txBody>
          <a:bodyPr rtlCol="0"/>
          <a:lstStyle>
            <a:lvl1pPr marL="0" indent="0" algn="ctr">
              <a:buNone/>
              <a:defRPr b="1">
                <a:latin typeface="+mj-lt"/>
              </a:defRPr>
            </a:lvl1pPr>
          </a:lstStyle>
          <a:p>
            <a:pPr lvl="0" rtl="0"/>
            <a:r>
              <a:rPr lang="fr-FR" noProof="0"/>
              <a:t>Puce 3</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134710"/>
            <a:ext cx="2160000" cy="900000"/>
          </a:xfrm>
        </p:spPr>
        <p:txBody>
          <a:bodyPr rtlCol="0"/>
          <a:lstStyle>
            <a:lvl1pPr marL="0" indent="0" algn="ctr">
              <a:buNone/>
              <a:defRPr sz="1600"/>
            </a:lvl1pPr>
          </a:lstStyle>
          <a:p>
            <a:pPr lvl="0" rtl="0"/>
            <a:r>
              <a:rPr lang="fr-FR" noProof="0"/>
              <a:t>Description de puce</a:t>
            </a:r>
          </a:p>
        </p:txBody>
      </p:sp>
      <p:sp>
        <p:nvSpPr>
          <p:cNvPr id="52" name="Ovale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3" name="Ovale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4" name="Ovale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5" name="Espace réservé du numéro de diapositive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22966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pPr rtl="0"/>
            <a:r>
              <a:rPr lang="fr-FR" noProof="0"/>
              <a:t>Ajouter un pied de page</a:t>
            </a:r>
          </a:p>
        </p:txBody>
      </p:sp>
      <p:sp>
        <p:nvSpPr>
          <p:cNvPr id="4" name="Espace réservé du numéro de diapositive 3"/>
          <p:cNvSpPr>
            <a:spLocks noGrp="1"/>
          </p:cNvSpPr>
          <p:nvPr>
            <p:ph type="sldNum" sz="quarter" idx="11"/>
          </p:nvPr>
        </p:nvSpPr>
        <p:spPr/>
        <p:txBody>
          <a:bodyPr/>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396668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images de puces droite">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Ovale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Ovale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Espace réservé d’image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Insérez ou glissez-déplacez une image ici</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fr-FR" noProof="0"/>
              <a:t>Puce 3</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fr-FR" noProof="0"/>
              <a:t>Description de puce</a:t>
            </a:r>
          </a:p>
        </p:txBody>
      </p:sp>
      <p:sp>
        <p:nvSpPr>
          <p:cNvPr id="51" name="Octogone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2" name="Ovale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3" name="Ovale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4" name="Ovale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5" name="Espace réservé du numéro de diapositive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fr-FR" noProof="0" smtClean="0"/>
              <a:pPr rtl="0"/>
              <a:t>‹N°›</a:t>
            </a:fld>
            <a:endParaRPr lang="fr-FR" noProof="0"/>
          </a:p>
        </p:txBody>
      </p:sp>
      <p:grpSp>
        <p:nvGrpSpPr>
          <p:cNvPr id="22" name="Groupe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orme libre : Form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Forme libre : Form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Forme libre : Form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Forme libre : Form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38" name="Espace réservé d’image 3">
            <a:extLst>
              <a:ext uri="{FF2B5EF4-FFF2-40B4-BE49-F238E27FC236}">
                <a16:creationId xmlns:a16="http://schemas.microsoft.com/office/drawing/2014/main" id="{EC82E52C-5E33-5942-8474-7ED4354EC95D}"/>
              </a:ext>
            </a:extLst>
          </p:cNvPr>
          <p:cNvSpPr>
            <a:spLocks noGrp="1"/>
          </p:cNvSpPr>
          <p:nvPr>
            <p:ph type="pic" sz="quarter" idx="30" hasCustomPrompt="1"/>
          </p:nvPr>
        </p:nvSpPr>
        <p:spPr>
          <a:xfrm>
            <a:off x="7405874" y="4835817"/>
            <a:ext cx="691688" cy="691688"/>
          </a:xfrm>
        </p:spPr>
        <p:txBody>
          <a:bodyPr rtlCol="0"/>
          <a:lstStyle>
            <a:lvl1pPr marL="0" indent="0">
              <a:buNone/>
              <a:defRPr sz="1600"/>
            </a:lvl1pPr>
          </a:lstStyle>
          <a:p>
            <a:pPr rtl="0"/>
            <a:r>
              <a:rPr lang="fr-FR" noProof="0"/>
              <a:t>Cliquez sur l’icône pour ajouter une image</a:t>
            </a:r>
          </a:p>
        </p:txBody>
      </p:sp>
      <p:sp>
        <p:nvSpPr>
          <p:cNvPr id="39" name="Espace réservé d’image 3">
            <a:extLst>
              <a:ext uri="{FF2B5EF4-FFF2-40B4-BE49-F238E27FC236}">
                <a16:creationId xmlns:a16="http://schemas.microsoft.com/office/drawing/2014/main" id="{07EC0147-5BE6-9248-BF42-BD99608F459C}"/>
              </a:ext>
            </a:extLst>
          </p:cNvPr>
          <p:cNvSpPr>
            <a:spLocks noGrp="1"/>
          </p:cNvSpPr>
          <p:nvPr>
            <p:ph type="pic" sz="quarter" idx="31" hasCustomPrompt="1"/>
          </p:nvPr>
        </p:nvSpPr>
        <p:spPr>
          <a:xfrm>
            <a:off x="7405874" y="3271181"/>
            <a:ext cx="691688" cy="691688"/>
          </a:xfrm>
        </p:spPr>
        <p:txBody>
          <a:bodyPr rtlCol="0"/>
          <a:lstStyle>
            <a:lvl1pPr marL="0" indent="0">
              <a:buNone/>
              <a:defRPr sz="1600"/>
            </a:lvl1pPr>
          </a:lstStyle>
          <a:p>
            <a:pPr rtl="0"/>
            <a:r>
              <a:rPr lang="fr-FR" noProof="0"/>
              <a:t>Cliquez sur l’icône pour ajouter une image</a:t>
            </a:r>
          </a:p>
        </p:txBody>
      </p:sp>
      <p:sp>
        <p:nvSpPr>
          <p:cNvPr id="40" name="Espace réservé d’image 3">
            <a:extLst>
              <a:ext uri="{FF2B5EF4-FFF2-40B4-BE49-F238E27FC236}">
                <a16:creationId xmlns:a16="http://schemas.microsoft.com/office/drawing/2014/main" id="{2B8E1942-1472-BC49-A624-3A31190A69E1}"/>
              </a:ext>
            </a:extLst>
          </p:cNvPr>
          <p:cNvSpPr>
            <a:spLocks noGrp="1"/>
          </p:cNvSpPr>
          <p:nvPr>
            <p:ph type="pic" sz="quarter" idx="32" hasCustomPrompt="1"/>
          </p:nvPr>
        </p:nvSpPr>
        <p:spPr>
          <a:xfrm>
            <a:off x="7405874" y="1706545"/>
            <a:ext cx="691688" cy="691688"/>
          </a:xfrm>
        </p:spPr>
        <p:txBody>
          <a:bodyPr rtlCol="0"/>
          <a:lstStyle>
            <a:lvl1pPr marL="0" indent="0">
              <a:buNone/>
              <a:defRPr sz="1600"/>
            </a:lvl1pPr>
          </a:lstStyle>
          <a:p>
            <a:pPr rtl="0"/>
            <a:r>
              <a:rPr lang="fr-FR" noProof="0" dirty="0"/>
              <a:t>Cliquez sur l’icône pour ajouter une image</a:t>
            </a:r>
          </a:p>
        </p:txBody>
      </p:sp>
    </p:spTree>
    <p:extLst>
      <p:ext uri="{BB962C8B-B14F-4D97-AF65-F5344CB8AC3E}">
        <p14:creationId xmlns:p14="http://schemas.microsoft.com/office/powerpoint/2010/main" val="191179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duit numérique">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Forme libre : Form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Forme libre : Form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Forme libre : Form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Forme libre : Form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5" name="Forme libre : Form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6" name="Forme libre : Form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7" name="Forme libre : Form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43" name="Groupe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ectangle à coins arrondis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45" name="Rectangle à coins arrondis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6" name="Rectangle : Coins arrondi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Rectangle à coins arrondis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8" name="Rectangle à coins arrondis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49" name="Ovale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50" name="Ovale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51" name="Ovale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gr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fr-FR" noProof="0"/>
              <a:t>Placez ici un texte mis en relief</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image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Insérez ou glissez-déplacez une image ici</a:t>
            </a:r>
          </a:p>
        </p:txBody>
      </p:sp>
      <p:sp>
        <p:nvSpPr>
          <p:cNvPr id="9" name="Espace réservé du texte 8">
            <a:extLst>
              <a:ext uri="{FF2B5EF4-FFF2-40B4-BE49-F238E27FC236}">
                <a16:creationId xmlns:a16="http://schemas.microsoft.com/office/drawing/2014/main" id="{35FD3B7C-17C6-4327-986C-A8A6D6EC1B52}"/>
              </a:ext>
            </a:extLst>
          </p:cNvPr>
          <p:cNvSpPr>
            <a:spLocks noGrp="1"/>
          </p:cNvSpPr>
          <p:nvPr>
            <p:ph type="body" sz="quarter" idx="13" hasCustomPrompt="1"/>
          </p:nvPr>
        </p:nvSpPr>
        <p:spPr>
          <a:xfrm>
            <a:off x="431800" y="3509766"/>
            <a:ext cx="2951163" cy="232270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33628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de puces en colonne">
    <p:spTree>
      <p:nvGrpSpPr>
        <p:cNvPr id="1" name=""/>
        <p:cNvGrpSpPr/>
        <p:nvPr/>
      </p:nvGrpSpPr>
      <p:grpSpPr>
        <a:xfrm>
          <a:off x="0" y="0"/>
          <a:ext cx="0" cy="0"/>
          <a:chOff x="0" y="0"/>
          <a:chExt cx="0" cy="0"/>
        </a:xfrm>
      </p:grpSpPr>
      <p:sp>
        <p:nvSpPr>
          <p:cNvPr id="18" name="Ovale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Ovale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Ovale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fr-FR" noProof="0"/>
              <a:t>Description de puce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fr-FR" noProof="0"/>
              <a:t>Description de puce</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fr-FR" noProof="0"/>
              <a:t>Puce 3</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fr-FR" noProof="0"/>
              <a:t>Puce 4</a:t>
            </a:r>
          </a:p>
        </p:txBody>
      </p:sp>
      <p:sp>
        <p:nvSpPr>
          <p:cNvPr id="9" name="Espace réservé du texte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20" name="Espace réservé d’image 3">
            <a:extLst>
              <a:ext uri="{FF2B5EF4-FFF2-40B4-BE49-F238E27FC236}">
                <a16:creationId xmlns:a16="http://schemas.microsoft.com/office/drawing/2014/main" id="{06B6D0B6-0884-CD46-A1B0-9FED03C22626}"/>
              </a:ext>
            </a:extLst>
          </p:cNvPr>
          <p:cNvSpPr>
            <a:spLocks noGrp="1"/>
          </p:cNvSpPr>
          <p:nvPr>
            <p:ph type="pic" sz="quarter" idx="27" hasCustomPrompt="1"/>
          </p:nvPr>
        </p:nvSpPr>
        <p:spPr>
          <a:xfrm>
            <a:off x="2724708" y="2358091"/>
            <a:ext cx="854075" cy="854075"/>
          </a:xfrm>
        </p:spPr>
        <p:txBody>
          <a:bodyPr rtlCol="0"/>
          <a:lstStyle>
            <a:lvl1pPr marL="0" indent="0">
              <a:buNone/>
              <a:defRPr sz="1600"/>
            </a:lvl1pPr>
          </a:lstStyle>
          <a:p>
            <a:pPr rtl="0"/>
            <a:r>
              <a:rPr lang="fr-FR" noProof="0" dirty="0"/>
              <a:t>Cliquez sur l’icône pour ajouter une image</a:t>
            </a:r>
          </a:p>
        </p:txBody>
      </p:sp>
      <p:sp>
        <p:nvSpPr>
          <p:cNvPr id="21" name="Espace réservé d’image 3">
            <a:extLst>
              <a:ext uri="{FF2B5EF4-FFF2-40B4-BE49-F238E27FC236}">
                <a16:creationId xmlns:a16="http://schemas.microsoft.com/office/drawing/2014/main" id="{BAAC12A0-90C3-984B-A8FC-7EB4AA432E3A}"/>
              </a:ext>
            </a:extLst>
          </p:cNvPr>
          <p:cNvSpPr>
            <a:spLocks noGrp="1"/>
          </p:cNvSpPr>
          <p:nvPr>
            <p:ph type="pic" sz="quarter" idx="28" hasCustomPrompt="1"/>
          </p:nvPr>
        </p:nvSpPr>
        <p:spPr>
          <a:xfrm>
            <a:off x="5672402" y="2358091"/>
            <a:ext cx="854075" cy="854075"/>
          </a:xfrm>
        </p:spPr>
        <p:txBody>
          <a:bodyPr rtlCol="0"/>
          <a:lstStyle>
            <a:lvl1pPr marL="0" indent="0">
              <a:buNone/>
              <a:defRPr sz="1600"/>
            </a:lvl1pPr>
          </a:lstStyle>
          <a:p>
            <a:pPr rtl="0"/>
            <a:r>
              <a:rPr lang="fr-FR" noProof="0"/>
              <a:t>Cliquez sur l’icône pour ajouter une image</a:t>
            </a:r>
          </a:p>
        </p:txBody>
      </p:sp>
      <p:sp>
        <p:nvSpPr>
          <p:cNvPr id="22" name="Espace réservé d’image 3">
            <a:extLst>
              <a:ext uri="{FF2B5EF4-FFF2-40B4-BE49-F238E27FC236}">
                <a16:creationId xmlns:a16="http://schemas.microsoft.com/office/drawing/2014/main" id="{51565942-8816-734B-BEEE-1258F13B66DA}"/>
              </a:ext>
            </a:extLst>
          </p:cNvPr>
          <p:cNvSpPr>
            <a:spLocks noGrp="1"/>
          </p:cNvSpPr>
          <p:nvPr>
            <p:ph type="pic" sz="quarter" idx="29" hasCustomPrompt="1"/>
          </p:nvPr>
        </p:nvSpPr>
        <p:spPr>
          <a:xfrm>
            <a:off x="8621493" y="2358090"/>
            <a:ext cx="854075" cy="854075"/>
          </a:xfrm>
        </p:spPr>
        <p:txBody>
          <a:bodyPr rtlCol="0"/>
          <a:lstStyle>
            <a:lvl1pPr marL="0" indent="0">
              <a:buNone/>
              <a:defRPr sz="1600"/>
            </a:lvl1pPr>
          </a:lstStyle>
          <a:p>
            <a:pPr rtl="0"/>
            <a:r>
              <a:rPr lang="fr-FR" noProof="0"/>
              <a:t>Cliquez sur l’icône pour ajouter une image</a:t>
            </a:r>
          </a:p>
        </p:txBody>
      </p:sp>
    </p:spTree>
    <p:extLst>
      <p:ext uri="{BB962C8B-B14F-4D97-AF65-F5344CB8AC3E}">
        <p14:creationId xmlns:p14="http://schemas.microsoft.com/office/powerpoint/2010/main" val="307200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nds nombres Option 2">
    <p:spTree>
      <p:nvGrpSpPr>
        <p:cNvPr id="1" name=""/>
        <p:cNvGrpSpPr/>
        <p:nvPr/>
      </p:nvGrpSpPr>
      <p:grpSpPr>
        <a:xfrm>
          <a:off x="0" y="0"/>
          <a:ext cx="0" cy="0"/>
          <a:chOff x="0" y="0"/>
          <a:chExt cx="0" cy="0"/>
        </a:xfrm>
      </p:grpSpPr>
      <p:sp>
        <p:nvSpPr>
          <p:cNvPr id="26" name="Espace réservé du texte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En-tête de section</a:t>
            </a:r>
          </a:p>
        </p:txBody>
      </p:sp>
      <p:sp>
        <p:nvSpPr>
          <p:cNvPr id="27" name="Espace réservé du texte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fr-FR" noProof="0"/>
              <a:t>En-tête de section</a:t>
            </a:r>
          </a:p>
        </p:txBody>
      </p:sp>
      <p:sp>
        <p:nvSpPr>
          <p:cNvPr id="28" name="Espace réservé du texte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fr-FR" noProof="0"/>
              <a:t>En-tête de section</a:t>
            </a:r>
          </a:p>
        </p:txBody>
      </p:sp>
      <p:sp>
        <p:nvSpPr>
          <p:cNvPr id="48" name="Forme libre : Form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Forme libre : Form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Forme libre : Form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Forme libre : Form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Forme libre : Form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24" name="Forme libre : Form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8" name="Espace réservé du pied de page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29" name="Forme libre : Form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u texte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fr-FR" noProof="0"/>
              <a:t>1</a:t>
            </a:r>
          </a:p>
        </p:txBody>
      </p:sp>
      <p:sp>
        <p:nvSpPr>
          <p:cNvPr id="32" name="Espace réservé du texte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fr-FR" noProof="0"/>
              <a:t>2</a:t>
            </a:r>
          </a:p>
        </p:txBody>
      </p:sp>
      <p:sp>
        <p:nvSpPr>
          <p:cNvPr id="33" name="Espace réservé du texte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fr-FR" noProof="0"/>
              <a:t>3</a:t>
            </a:r>
          </a:p>
        </p:txBody>
      </p:sp>
      <p:sp>
        <p:nvSpPr>
          <p:cNvPr id="35" name="Espace réservé du texte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Description de la section</a:t>
            </a:r>
          </a:p>
        </p:txBody>
      </p:sp>
      <p:sp>
        <p:nvSpPr>
          <p:cNvPr id="37" name="Espace réservé du texte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Description de la section</a:t>
            </a:r>
          </a:p>
        </p:txBody>
      </p:sp>
      <p:sp>
        <p:nvSpPr>
          <p:cNvPr id="39" name="Espace réservé du texte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Description de la section</a:t>
            </a:r>
          </a:p>
        </p:txBody>
      </p:sp>
    </p:spTree>
    <p:extLst>
      <p:ext uri="{BB962C8B-B14F-4D97-AF65-F5344CB8AC3E}">
        <p14:creationId xmlns:p14="http://schemas.microsoft.com/office/powerpoint/2010/main" val="215979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pied de page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11" name="Espace réservé du numéro de diapositive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8" name="Espace réservé du texte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texte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fr-FR" noProof="0"/>
              <a:t>Modifiez les styles du texte du masque</a:t>
            </a:r>
          </a:p>
        </p:txBody>
      </p:sp>
    </p:spTree>
    <p:extLst>
      <p:ext uri="{BB962C8B-B14F-4D97-AF65-F5344CB8AC3E}">
        <p14:creationId xmlns:p14="http://schemas.microsoft.com/office/powerpoint/2010/main" val="213909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space de marché">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cxnSp>
        <p:nvCxnSpPr>
          <p:cNvPr id="14" name="Connecteur droit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20" name="Espace réservé du texte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21" name="Espace réservé du texte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22" name="Espace réservé du texte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Tree>
    <p:extLst>
      <p:ext uri="{BB962C8B-B14F-4D97-AF65-F5344CB8AC3E}">
        <p14:creationId xmlns:p14="http://schemas.microsoft.com/office/powerpoint/2010/main" val="104447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onnes encadr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texte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6" name="Espace réservé du texte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Titre de section 1</a:t>
            </a:r>
          </a:p>
        </p:txBody>
      </p:sp>
      <p:sp>
        <p:nvSpPr>
          <p:cNvPr id="12" name="Espace réservé du texte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fr-FR" noProof="0"/>
              <a:t>Titre de section 2</a:t>
            </a:r>
          </a:p>
        </p:txBody>
      </p:sp>
      <p:sp>
        <p:nvSpPr>
          <p:cNvPr id="14" name="Espace réservé du texte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fr-FR" noProof="0"/>
              <a:t>Titre de section 3</a:t>
            </a:r>
          </a:p>
        </p:txBody>
      </p:sp>
    </p:spTree>
    <p:extLst>
      <p:ext uri="{BB962C8B-B14F-4D97-AF65-F5344CB8AC3E}">
        <p14:creationId xmlns:p14="http://schemas.microsoft.com/office/powerpoint/2010/main" val="3755733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13" name="Espace réservé du texte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cxnSp>
        <p:nvCxnSpPr>
          <p:cNvPr id="15" name="Connecteur droit avec flèche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Espace réservé du texte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a:t>Année</a:t>
            </a:r>
          </a:p>
        </p:txBody>
      </p:sp>
      <p:sp>
        <p:nvSpPr>
          <p:cNvPr id="17" name="Espace réservé du texte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1" name="Espace réservé du texte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2" name="Espace réservé du texte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5" name="Espace réservé du texte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6" name="Espace réservé du texte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a:t>Année</a:t>
            </a:r>
          </a:p>
        </p:txBody>
      </p:sp>
      <p:sp>
        <p:nvSpPr>
          <p:cNvPr id="28" name="Espace réservé du texte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0" name="Espace réservé du texte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1" name="Espace réservé du texte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2" name="Espace réservé du texte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3" name="Espace réservé du texte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4" name="Espace réservé du texte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5" name="Espace réservé du texte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6" name="Espace réservé du texte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7" name="Espace réservé du texte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8" name="Espace réservé du texte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9" name="Espace réservé du texte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0" name="Espace réservé du texte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1" name="Espace réservé du texte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2" name="Espace réservé du texte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3" name="Espace réservé du texte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4" name="Espace réservé du texte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5" name="Espace réservé du texte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6" name="Espace réservé du texte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7" name="Espace réservé du texte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8" name="Espace réservé du texte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9" name="Espace réservé du texte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fr-FR" noProof="0"/>
              <a:t>Titre de l’élément</a:t>
            </a:r>
          </a:p>
        </p:txBody>
      </p:sp>
      <p:sp>
        <p:nvSpPr>
          <p:cNvPr id="50" name="Espace réservé du texte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fr-FR" noProof="0"/>
              <a:t>Mois, Année</a:t>
            </a:r>
          </a:p>
        </p:txBody>
      </p:sp>
    </p:spTree>
    <p:extLst>
      <p:ext uri="{BB962C8B-B14F-4D97-AF65-F5344CB8AC3E}">
        <p14:creationId xmlns:p14="http://schemas.microsoft.com/office/powerpoint/2010/main" val="906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fr-FR" noProof="0"/>
              <a:t>Insérez ou glissez-déplacez une image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fr-FR" noProof="0"/>
              <a:t>Cliquez pour modifier </a:t>
            </a:r>
            <a:br>
              <a:rPr lang="fr-FR" noProof="0"/>
            </a:br>
            <a:r>
              <a:rPr lang="fr-FR" noProof="0"/>
              <a:t>le style du titre du masque</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5" name="Espace réservé du numéro de diapositive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fr-FR" noProof="0" smtClean="0"/>
              <a:pPr rtl="0"/>
              <a:t>‹N°›</a:t>
            </a:fld>
            <a:endParaRPr lang="fr-FR" noProof="0"/>
          </a:p>
        </p:txBody>
      </p:sp>
      <p:sp>
        <p:nvSpPr>
          <p:cNvPr id="6" name="Zone de texte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fr-FR"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mbres de l’équip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fr-FR" noProof="0"/>
              <a:t>Titre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fr-FR" noProof="0"/>
              <a:t>Titre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fr-FR" noProof="0"/>
              <a:t>Titre</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fr-FR" noProof="0"/>
              <a:t>Titre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fr-FR" noProof="0"/>
              <a:t>Nom complet</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fr-FR" noProof="0"/>
              <a:t>Nom complet</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fr-FR" noProof="0"/>
              <a:t>Nom complet</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fr-FR" noProof="0"/>
              <a:t>Nom complet</a:t>
            </a:r>
          </a:p>
        </p:txBody>
      </p:sp>
      <p:sp>
        <p:nvSpPr>
          <p:cNvPr id="19" name="Espace réservé du texte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fr-FR" noProof="0"/>
              <a:t>Nom complet</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fr-FR" noProof="0"/>
              <a:t>Titre</a:t>
            </a:r>
          </a:p>
        </p:txBody>
      </p:sp>
      <p:sp>
        <p:nvSpPr>
          <p:cNvPr id="23" name="Espace réservé d’image 22">
            <a:extLst>
              <a:ext uri="{FF2B5EF4-FFF2-40B4-BE49-F238E27FC236}">
                <a16:creationId xmlns:a16="http://schemas.microsoft.com/office/drawing/2014/main" id="{4089E01F-0C47-4C6A-A9A8-A1A7E470F31A}"/>
              </a:ext>
            </a:extLst>
          </p:cNvPr>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dirty="0"/>
              <a:t>Cliquez sur l’icône pour ajouter une image</a:t>
            </a:r>
          </a:p>
        </p:txBody>
      </p:sp>
      <p:sp>
        <p:nvSpPr>
          <p:cNvPr id="24" name="Espace réservé d’image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5" name="Espace réservé d’image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6" name="Espace réservé d’image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7" name="Espace réservé d’image 22">
            <a:extLst>
              <a:ext uri="{FF2B5EF4-FFF2-40B4-BE49-F238E27FC236}">
                <a16:creationId xmlns:a16="http://schemas.microsoft.com/office/drawing/2014/main" id="{B765F5D3-7CB7-4E55-8217-E9EEA9F2945A}"/>
              </a:ext>
            </a:extLst>
          </p:cNvPr>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0" name="Espace réservé d’image 22">
            <a:extLst>
              <a:ext uri="{FF2B5EF4-FFF2-40B4-BE49-F238E27FC236}">
                <a16:creationId xmlns:a16="http://schemas.microsoft.com/office/drawing/2014/main" id="{8CB2CA38-4C7F-4D6B-9B34-606F1A007A17}"/>
              </a:ext>
            </a:extLst>
          </p:cNvPr>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Nom complet</a:t>
            </a:r>
          </a:p>
        </p:txBody>
      </p:sp>
      <p:sp>
        <p:nvSpPr>
          <p:cNvPr id="11" name="Espace réservé du texte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fr-FR" noProof="0"/>
              <a:t>Titre</a:t>
            </a:r>
          </a:p>
        </p:txBody>
      </p:sp>
    </p:spTree>
    <p:extLst>
      <p:ext uri="{BB962C8B-B14F-4D97-AF65-F5344CB8AC3E}">
        <p14:creationId xmlns:p14="http://schemas.microsoft.com/office/powerpoint/2010/main" val="1503510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sous-titre uniquement">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14" name="Forme libre : Form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Forme libre : Form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Forme libre : Form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4" name="Forme libre : Form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Forme libre : Form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Espace réservé du texte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Tree>
    <p:extLst>
      <p:ext uri="{BB962C8B-B14F-4D97-AF65-F5344CB8AC3E}">
        <p14:creationId xmlns:p14="http://schemas.microsoft.com/office/powerpoint/2010/main" val="1505855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Forme libre : Form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24" name="Forme libre : Form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Forme libre : Form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198965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uniquement Aucun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310335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E3C6E-8153-6B61-AFA2-8ADB93364A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E48BF4-EEED-4F29-ACFC-E879CE0E1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C9581E2-A03C-9074-05CC-A7A51A707257}"/>
              </a:ext>
            </a:extLst>
          </p:cNvPr>
          <p:cNvSpPr>
            <a:spLocks noGrp="1"/>
          </p:cNvSpPr>
          <p:nvPr>
            <p:ph type="dt" sz="half" idx="10"/>
          </p:nvPr>
        </p:nvSpPr>
        <p:spPr/>
        <p:txBody>
          <a:bodyPr/>
          <a:lstStyle/>
          <a:p>
            <a:fld id="{96105448-CE9A-49BC-A219-4455D17DECC8}" type="datetimeFigureOut">
              <a:rPr lang="fr-FR" smtClean="0"/>
              <a:t>26/06/2024</a:t>
            </a:fld>
            <a:endParaRPr lang="fr-FR"/>
          </a:p>
        </p:txBody>
      </p:sp>
      <p:sp>
        <p:nvSpPr>
          <p:cNvPr id="5" name="Espace réservé du pied de page 4">
            <a:extLst>
              <a:ext uri="{FF2B5EF4-FFF2-40B4-BE49-F238E27FC236}">
                <a16:creationId xmlns:a16="http://schemas.microsoft.com/office/drawing/2014/main" id="{A05760D3-A426-3F58-2916-EEB0B57D83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BCB926-BD78-0631-4398-6485CDDCFAE3}"/>
              </a:ext>
            </a:extLst>
          </p:cNvPr>
          <p:cNvSpPr>
            <a:spLocks noGrp="1"/>
          </p:cNvSpPr>
          <p:nvPr>
            <p:ph type="sldNum" sz="quarter" idx="12"/>
          </p:nvPr>
        </p:nvSpPr>
        <p:spPr/>
        <p:txBody>
          <a:bodyPr/>
          <a:lstStyle/>
          <a:p>
            <a:fld id="{C2DABD89-CDCC-46AA-AB9A-2F7EAE8EDC17}" type="slidenum">
              <a:rPr lang="fr-FR" smtClean="0"/>
              <a:t>‹N°›</a:t>
            </a:fld>
            <a:endParaRPr lang="fr-FR"/>
          </a:p>
        </p:txBody>
      </p:sp>
    </p:spTree>
    <p:extLst>
      <p:ext uri="{BB962C8B-B14F-4D97-AF65-F5344CB8AC3E}">
        <p14:creationId xmlns:p14="http://schemas.microsoft.com/office/powerpoint/2010/main" val="134208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233BA8C-A749-4014-87C4-3C83C859834D}"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55800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33BA8C-A749-4014-87C4-3C83C859834D}"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2111292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233BA8C-A749-4014-87C4-3C83C859834D}"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3833737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233BA8C-A749-4014-87C4-3C83C859834D}" type="datetimeFigureOut">
              <a:rPr lang="fr-FR" smtClean="0"/>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117763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233BA8C-A749-4014-87C4-3C83C859834D}" type="datetimeFigureOut">
              <a:rPr lang="fr-FR" smtClean="0"/>
              <a:t>26/06/2024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135098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et image grand forma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600" spc="-150">
                <a:solidFill>
                  <a:schemeClr val="bg1"/>
                </a:solidFill>
              </a:defRPr>
            </a:lvl1pPr>
          </a:lstStyle>
          <a:p>
            <a:pPr rtl="0"/>
            <a:r>
              <a:rPr lang="fr-FR" noProof="0" dirty="0"/>
              <a:t>Cliquez pour modifier </a:t>
            </a:r>
            <a:br>
              <a:rPr lang="fr-FR" noProof="0" dirty="0"/>
            </a:br>
            <a:r>
              <a:rPr lang="fr-FR" noProof="0" dirty="0"/>
              <a:t>le style du titre du masque</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endParaRPr lang="fr-FR" noProof="0" dirty="0"/>
          </a:p>
        </p:txBody>
      </p:sp>
      <p:sp>
        <p:nvSpPr>
          <p:cNvPr id="5" name="Espace réservé du numéro de diapositive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fr-FR" noProof="0" smtClean="0"/>
              <a:pPr rtl="0"/>
              <a:t>‹N°›</a:t>
            </a:fld>
            <a:endParaRPr lang="fr-FR" noProof="0"/>
          </a:p>
        </p:txBody>
      </p:sp>
      <p:sp>
        <p:nvSpPr>
          <p:cNvPr id="6" name="Zone de texte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fr-FR" sz="1200" noProof="0">
              <a:solidFill>
                <a:schemeClr val="tx1">
                  <a:lumMod val="75000"/>
                  <a:lumOff val="25000"/>
                </a:schemeClr>
              </a:solidFill>
              <a:latin typeface="+mn-lt"/>
            </a:endParaRPr>
          </a:p>
        </p:txBody>
      </p:sp>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fr-FR" noProof="0" dirty="0"/>
              <a:t>Insérez ou glissez-déplacez une image ici</a:t>
            </a:r>
          </a:p>
        </p:txBody>
      </p:sp>
      <p:sp>
        <p:nvSpPr>
          <p:cNvPr id="16" name="Espace réservé du contenu 2">
            <a:extLst>
              <a:ext uri="{FF2B5EF4-FFF2-40B4-BE49-F238E27FC236}">
                <a16:creationId xmlns:a16="http://schemas.microsoft.com/office/drawing/2014/main" id="{ED5F0C9D-A08F-4539-BA26-61D24BBE6E9A}"/>
              </a:ext>
            </a:extLst>
          </p:cNvPr>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pied de page 3"/>
          <p:cNvSpPr>
            <a:spLocks noGrp="1"/>
          </p:cNvSpPr>
          <p:nvPr>
            <p:ph type="ftr" sz="quarter" idx="16"/>
          </p:nvPr>
        </p:nvSpPr>
        <p:spPr/>
        <p:txBody>
          <a:bodyPr/>
          <a:lstStyle/>
          <a:p>
            <a:pPr rtl="0"/>
            <a:r>
              <a:rPr lang="fr-FR" noProof="0"/>
              <a:t>Ajouter un pied de page</a:t>
            </a:r>
          </a:p>
        </p:txBody>
      </p:sp>
    </p:spTree>
    <p:extLst>
      <p:ext uri="{BB962C8B-B14F-4D97-AF65-F5344CB8AC3E}">
        <p14:creationId xmlns:p14="http://schemas.microsoft.com/office/powerpoint/2010/main" val="607283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233BA8C-A749-4014-87C4-3C83C859834D}" type="datetimeFigureOut">
              <a:rPr lang="fr-FR" smtClean="0"/>
              <a:t>26/06/2024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2730967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33BA8C-A749-4014-87C4-3C83C859834D}" type="datetimeFigureOut">
              <a:rPr lang="fr-FR" smtClean="0"/>
              <a:t>26/06/2024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1375888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233BA8C-A749-4014-87C4-3C83C859834D}" type="datetimeFigureOut">
              <a:rPr lang="fr-FR" smtClean="0"/>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484416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233BA8C-A749-4014-87C4-3C83C859834D}" type="datetimeFigureOut">
              <a:rPr lang="fr-FR" smtClean="0"/>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3890860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33BA8C-A749-4014-87C4-3C83C859834D}"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3698813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233BA8C-A749-4014-87C4-3C83C859834D}"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18C0DB-E281-4663-AC9B-13E9B0EBA49A}" type="slidenum">
              <a:rPr lang="fr-FR" smtClean="0"/>
              <a:t>‹N°›</a:t>
            </a:fld>
            <a:endParaRPr lang="fr-FR"/>
          </a:p>
        </p:txBody>
      </p:sp>
    </p:spTree>
    <p:extLst>
      <p:ext uri="{BB962C8B-B14F-4D97-AF65-F5344CB8AC3E}">
        <p14:creationId xmlns:p14="http://schemas.microsoft.com/office/powerpoint/2010/main" val="488757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EE12F61C-20C5-43A0-B1F4-52BBD6F240BC}"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125999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12F61C-20C5-43A0-B1F4-52BBD6F240BC}"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373745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E12F61C-20C5-43A0-B1F4-52BBD6F240BC}"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1781208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12F61C-20C5-43A0-B1F4-52BBD6F240BC}" type="datetimeFigureOut">
              <a:rPr lang="fr-FR" smtClean="0"/>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415542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24" name="Forme libre : Form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Forme libre : Form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Forme libre : Form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Forme libre : Form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Forme libre : Form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5" name="Forme libre : Form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6" name="Forme libre : Form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7" name="Forme libre : Form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734501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E12F61C-20C5-43A0-B1F4-52BBD6F240BC}" type="datetimeFigureOut">
              <a:rPr lang="fr-FR" smtClean="0"/>
              <a:t>26/06/2024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1823735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E12F61C-20C5-43A0-B1F4-52BBD6F240BC}" type="datetimeFigureOut">
              <a:rPr lang="fr-FR" smtClean="0"/>
              <a:t>26/06/2024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493203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12F61C-20C5-43A0-B1F4-52BBD6F240BC}" type="datetimeFigureOut">
              <a:rPr lang="fr-FR" smtClean="0"/>
              <a:t>26/06/2024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2990708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12F61C-20C5-43A0-B1F4-52BBD6F240BC}" type="datetimeFigureOut">
              <a:rPr lang="fr-FR" smtClean="0"/>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3197275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E12F61C-20C5-43A0-B1F4-52BBD6F240BC}" type="datetimeFigureOut">
              <a:rPr lang="fr-FR" smtClean="0"/>
              <a:t>26/06/2024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2175689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12F61C-20C5-43A0-B1F4-52BBD6F240BC}"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2612796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12F61C-20C5-43A0-B1F4-52BBD6F240BC}" type="datetimeFigureOut">
              <a:rPr lang="fr-FR" smtClean="0"/>
              <a:t>26/06/2024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28AF69-193F-4DA2-9E6C-23F5E6231194}" type="slidenum">
              <a:rPr lang="fr-FR" smtClean="0"/>
              <a:t>‹N°›</a:t>
            </a:fld>
            <a:endParaRPr lang="fr-FR"/>
          </a:p>
        </p:txBody>
      </p:sp>
    </p:spTree>
    <p:extLst>
      <p:ext uri="{BB962C8B-B14F-4D97-AF65-F5344CB8AC3E}">
        <p14:creationId xmlns:p14="http://schemas.microsoft.com/office/powerpoint/2010/main" val="244082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u pied de page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de puces">
    <p:spTree>
      <p:nvGrpSpPr>
        <p:cNvPr id="1" name=""/>
        <p:cNvGrpSpPr/>
        <p:nvPr/>
      </p:nvGrpSpPr>
      <p:grpSpPr>
        <a:xfrm>
          <a:off x="0" y="0"/>
          <a:ext cx="0" cy="0"/>
          <a:chOff x="0" y="0"/>
          <a:chExt cx="0" cy="0"/>
        </a:xfrm>
      </p:grpSpPr>
      <p:sp>
        <p:nvSpPr>
          <p:cNvPr id="28" name="Ovale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Ovale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Ovale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Ovale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fr-FR" noProof="0"/>
              <a:t>Description de puce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fr-FR" noProof="0"/>
              <a:t>Description de puce</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fr-FR" noProof="0"/>
              <a:t>Puce 3</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fr-FR" noProof="0"/>
              <a:t>Puce 4</a:t>
            </a:r>
          </a:p>
        </p:txBody>
      </p:sp>
      <p:sp>
        <p:nvSpPr>
          <p:cNvPr id="19" name="Espace réservé du texte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fr-FR" noProof="0"/>
              <a:t>Puce 5</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fr-FR" noProof="0"/>
              <a:t>Description de puce</a:t>
            </a:r>
          </a:p>
        </p:txBody>
      </p:sp>
      <p:sp>
        <p:nvSpPr>
          <p:cNvPr id="4" name="Espace réservé d’image 3">
            <a:extLst>
              <a:ext uri="{FF2B5EF4-FFF2-40B4-BE49-F238E27FC236}">
                <a16:creationId xmlns:a16="http://schemas.microsoft.com/office/drawing/2014/main" id="{B0B1F8F6-73A5-F142-8A28-094DA998B5F5}"/>
              </a:ext>
            </a:extLst>
          </p:cNvPr>
          <p:cNvSpPr>
            <a:spLocks noGrp="1"/>
          </p:cNvSpPr>
          <p:nvPr>
            <p:ph type="pic" sz="quarter" idx="27" hasCustomPrompt="1"/>
          </p:nvPr>
        </p:nvSpPr>
        <p:spPr>
          <a:xfrm>
            <a:off x="1086454" y="2358091"/>
            <a:ext cx="854075" cy="854075"/>
          </a:xfrm>
        </p:spPr>
        <p:txBody>
          <a:bodyPr rtlCol="0"/>
          <a:lstStyle>
            <a:lvl1pPr marL="0" indent="0">
              <a:buNone/>
              <a:defRPr sz="1600"/>
            </a:lvl1pPr>
          </a:lstStyle>
          <a:p>
            <a:pPr rtl="0"/>
            <a:r>
              <a:rPr lang="fr-FR" noProof="0" dirty="0"/>
              <a:t>Cliquez sur l’icône pour ajouter une image</a:t>
            </a:r>
          </a:p>
        </p:txBody>
      </p:sp>
      <p:sp>
        <p:nvSpPr>
          <p:cNvPr id="32" name="Espace réservé d’image 3">
            <a:extLst>
              <a:ext uri="{FF2B5EF4-FFF2-40B4-BE49-F238E27FC236}">
                <a16:creationId xmlns:a16="http://schemas.microsoft.com/office/drawing/2014/main" id="{F78A887E-89A6-244C-8AA4-484FE5358768}"/>
              </a:ext>
            </a:extLst>
          </p:cNvPr>
          <p:cNvSpPr>
            <a:spLocks noGrp="1"/>
          </p:cNvSpPr>
          <p:nvPr>
            <p:ph type="pic" sz="quarter" idx="28" hasCustomPrompt="1"/>
          </p:nvPr>
        </p:nvSpPr>
        <p:spPr>
          <a:xfrm>
            <a:off x="3380176" y="2358091"/>
            <a:ext cx="854075" cy="854075"/>
          </a:xfrm>
        </p:spPr>
        <p:txBody>
          <a:bodyPr rtlCol="0"/>
          <a:lstStyle>
            <a:lvl1pPr marL="0" indent="0">
              <a:buNone/>
              <a:defRPr sz="1600"/>
            </a:lvl1pPr>
          </a:lstStyle>
          <a:p>
            <a:pPr rtl="0"/>
            <a:r>
              <a:rPr lang="fr-FR" noProof="0" dirty="0"/>
              <a:t>Cliquez sur l’icône pour ajouter une image</a:t>
            </a:r>
          </a:p>
        </p:txBody>
      </p:sp>
      <p:sp>
        <p:nvSpPr>
          <p:cNvPr id="33" name="Espace réservé d’image 3">
            <a:extLst>
              <a:ext uri="{FF2B5EF4-FFF2-40B4-BE49-F238E27FC236}">
                <a16:creationId xmlns:a16="http://schemas.microsoft.com/office/drawing/2014/main" id="{52B18661-99A8-214A-A089-09F11F1EB5C4}"/>
              </a:ext>
            </a:extLst>
          </p:cNvPr>
          <p:cNvSpPr>
            <a:spLocks noGrp="1"/>
          </p:cNvSpPr>
          <p:nvPr>
            <p:ph type="pic" sz="quarter" idx="29" hasCustomPrompt="1"/>
          </p:nvPr>
        </p:nvSpPr>
        <p:spPr>
          <a:xfrm>
            <a:off x="5673898" y="2358091"/>
            <a:ext cx="854075" cy="854075"/>
          </a:xfrm>
        </p:spPr>
        <p:txBody>
          <a:bodyPr rtlCol="0"/>
          <a:lstStyle>
            <a:lvl1pPr marL="0" indent="0">
              <a:buNone/>
              <a:defRPr sz="1600"/>
            </a:lvl1pPr>
          </a:lstStyle>
          <a:p>
            <a:pPr rtl="0"/>
            <a:r>
              <a:rPr lang="fr-FR" noProof="0"/>
              <a:t>Cliquez sur l’icône pour ajouter une image</a:t>
            </a:r>
          </a:p>
        </p:txBody>
      </p:sp>
      <p:sp>
        <p:nvSpPr>
          <p:cNvPr id="34" name="Espace réservé d’image 3">
            <a:extLst>
              <a:ext uri="{FF2B5EF4-FFF2-40B4-BE49-F238E27FC236}">
                <a16:creationId xmlns:a16="http://schemas.microsoft.com/office/drawing/2014/main" id="{69D5F0B5-DE10-D646-9244-6B4289E7793E}"/>
              </a:ext>
            </a:extLst>
          </p:cNvPr>
          <p:cNvSpPr>
            <a:spLocks noGrp="1"/>
          </p:cNvSpPr>
          <p:nvPr>
            <p:ph type="pic" sz="quarter" idx="30" hasCustomPrompt="1"/>
          </p:nvPr>
        </p:nvSpPr>
        <p:spPr>
          <a:xfrm>
            <a:off x="7967620" y="2358091"/>
            <a:ext cx="854075" cy="854075"/>
          </a:xfrm>
        </p:spPr>
        <p:txBody>
          <a:bodyPr rtlCol="0"/>
          <a:lstStyle>
            <a:lvl1pPr marL="0" indent="0">
              <a:buNone/>
              <a:defRPr sz="1600"/>
            </a:lvl1pPr>
          </a:lstStyle>
          <a:p>
            <a:pPr rtl="0"/>
            <a:r>
              <a:rPr lang="fr-FR" noProof="0"/>
              <a:t>Cliquez sur l’icône pour ajouter une image</a:t>
            </a:r>
          </a:p>
        </p:txBody>
      </p:sp>
      <p:sp>
        <p:nvSpPr>
          <p:cNvPr id="35" name="Espace réservé d’image 3">
            <a:extLst>
              <a:ext uri="{FF2B5EF4-FFF2-40B4-BE49-F238E27FC236}">
                <a16:creationId xmlns:a16="http://schemas.microsoft.com/office/drawing/2014/main" id="{72B87CCD-6D17-844B-87EF-F8BC69D79B06}"/>
              </a:ext>
            </a:extLst>
          </p:cNvPr>
          <p:cNvSpPr>
            <a:spLocks noGrp="1"/>
          </p:cNvSpPr>
          <p:nvPr>
            <p:ph type="pic" sz="quarter" idx="31" hasCustomPrompt="1"/>
          </p:nvPr>
        </p:nvSpPr>
        <p:spPr>
          <a:xfrm>
            <a:off x="10261341" y="2358091"/>
            <a:ext cx="854075" cy="854075"/>
          </a:xfrm>
        </p:spPr>
        <p:txBody>
          <a:bodyPr rtlCol="0"/>
          <a:lstStyle>
            <a:lvl1pPr marL="0" indent="0">
              <a:buNone/>
              <a:defRPr sz="1600"/>
            </a:lvl1pPr>
          </a:lstStyle>
          <a:p>
            <a:pPr rtl="0"/>
            <a:r>
              <a:rPr lang="fr-FR" noProof="0"/>
              <a:t>Cliquez sur l’icône pour ajouter une image</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de puces">
    <p:spTree>
      <p:nvGrpSpPr>
        <p:cNvPr id="1" name=""/>
        <p:cNvGrpSpPr/>
        <p:nvPr/>
      </p:nvGrpSpPr>
      <p:grpSpPr>
        <a:xfrm>
          <a:off x="0" y="0"/>
          <a:ext cx="0" cy="0"/>
          <a:chOff x="0" y="0"/>
          <a:chExt cx="0" cy="0"/>
        </a:xfrm>
      </p:grpSpPr>
      <p:sp>
        <p:nvSpPr>
          <p:cNvPr id="28" name="Ovale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Ovale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Ovale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Ovale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a:t>Modifiez le style du titre</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fr-FR" noProof="0"/>
              <a:t>Description de puce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fr-FR" noProof="0"/>
              <a:t>Description de puce</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fr-FR" noProof="0"/>
              <a:t>Puce 3</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fr-FR" noProof="0"/>
              <a:t>Puce 4</a:t>
            </a:r>
          </a:p>
        </p:txBody>
      </p:sp>
      <p:sp>
        <p:nvSpPr>
          <p:cNvPr id="19" name="Espace réservé du texte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fr-FR" noProof="0"/>
              <a:t>Puce 5</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fr-FR" noProof="0"/>
              <a:t>Description de puce</a:t>
            </a:r>
          </a:p>
        </p:txBody>
      </p:sp>
      <p:sp>
        <p:nvSpPr>
          <p:cNvPr id="4" name="Espace réservé d’image 3">
            <a:extLst>
              <a:ext uri="{FF2B5EF4-FFF2-40B4-BE49-F238E27FC236}">
                <a16:creationId xmlns:a16="http://schemas.microsoft.com/office/drawing/2014/main" id="{B0B1F8F6-73A5-F142-8A28-094DA998B5F5}"/>
              </a:ext>
            </a:extLst>
          </p:cNvPr>
          <p:cNvSpPr>
            <a:spLocks noGrp="1"/>
          </p:cNvSpPr>
          <p:nvPr>
            <p:ph type="pic" sz="quarter" idx="27" hasCustomPrompt="1"/>
          </p:nvPr>
        </p:nvSpPr>
        <p:spPr>
          <a:xfrm>
            <a:off x="1086454" y="2358091"/>
            <a:ext cx="854075" cy="854075"/>
          </a:xfrm>
        </p:spPr>
        <p:txBody>
          <a:bodyPr rtlCol="0"/>
          <a:lstStyle>
            <a:lvl1pPr marL="0" indent="0">
              <a:buNone/>
              <a:defRPr sz="1600"/>
            </a:lvl1pPr>
          </a:lstStyle>
          <a:p>
            <a:pPr rtl="0"/>
            <a:r>
              <a:rPr lang="fr-FR" noProof="0" dirty="0"/>
              <a:t>Cliquez sur l’icône pour ajouter une image</a:t>
            </a:r>
          </a:p>
        </p:txBody>
      </p:sp>
      <p:sp>
        <p:nvSpPr>
          <p:cNvPr id="32" name="Espace réservé d’image 3">
            <a:extLst>
              <a:ext uri="{FF2B5EF4-FFF2-40B4-BE49-F238E27FC236}">
                <a16:creationId xmlns:a16="http://schemas.microsoft.com/office/drawing/2014/main" id="{F78A887E-89A6-244C-8AA4-484FE5358768}"/>
              </a:ext>
            </a:extLst>
          </p:cNvPr>
          <p:cNvSpPr>
            <a:spLocks noGrp="1"/>
          </p:cNvSpPr>
          <p:nvPr>
            <p:ph type="pic" sz="quarter" idx="28" hasCustomPrompt="1"/>
          </p:nvPr>
        </p:nvSpPr>
        <p:spPr>
          <a:xfrm>
            <a:off x="3380176" y="2358091"/>
            <a:ext cx="854075" cy="854075"/>
          </a:xfrm>
        </p:spPr>
        <p:txBody>
          <a:bodyPr rtlCol="0"/>
          <a:lstStyle>
            <a:lvl1pPr marL="0" indent="0">
              <a:buNone/>
              <a:defRPr sz="1600"/>
            </a:lvl1pPr>
          </a:lstStyle>
          <a:p>
            <a:pPr rtl="0"/>
            <a:r>
              <a:rPr lang="fr-FR" noProof="0" dirty="0"/>
              <a:t>Cliquez sur l’icône pour ajouter une image</a:t>
            </a:r>
          </a:p>
        </p:txBody>
      </p:sp>
      <p:sp>
        <p:nvSpPr>
          <p:cNvPr id="33" name="Espace réservé d’image 3">
            <a:extLst>
              <a:ext uri="{FF2B5EF4-FFF2-40B4-BE49-F238E27FC236}">
                <a16:creationId xmlns:a16="http://schemas.microsoft.com/office/drawing/2014/main" id="{52B18661-99A8-214A-A089-09F11F1EB5C4}"/>
              </a:ext>
            </a:extLst>
          </p:cNvPr>
          <p:cNvSpPr>
            <a:spLocks noGrp="1"/>
          </p:cNvSpPr>
          <p:nvPr>
            <p:ph type="pic" sz="quarter" idx="29" hasCustomPrompt="1"/>
          </p:nvPr>
        </p:nvSpPr>
        <p:spPr>
          <a:xfrm>
            <a:off x="5673898" y="2358091"/>
            <a:ext cx="854075" cy="854075"/>
          </a:xfrm>
        </p:spPr>
        <p:txBody>
          <a:bodyPr rtlCol="0"/>
          <a:lstStyle>
            <a:lvl1pPr marL="0" indent="0">
              <a:buNone/>
              <a:defRPr sz="1600"/>
            </a:lvl1pPr>
          </a:lstStyle>
          <a:p>
            <a:pPr rtl="0"/>
            <a:r>
              <a:rPr lang="fr-FR" noProof="0"/>
              <a:t>Cliquez sur l’icône pour ajouter une image</a:t>
            </a:r>
          </a:p>
        </p:txBody>
      </p:sp>
      <p:sp>
        <p:nvSpPr>
          <p:cNvPr id="34" name="Espace réservé d’image 3">
            <a:extLst>
              <a:ext uri="{FF2B5EF4-FFF2-40B4-BE49-F238E27FC236}">
                <a16:creationId xmlns:a16="http://schemas.microsoft.com/office/drawing/2014/main" id="{69D5F0B5-DE10-D646-9244-6B4289E7793E}"/>
              </a:ext>
            </a:extLst>
          </p:cNvPr>
          <p:cNvSpPr>
            <a:spLocks noGrp="1"/>
          </p:cNvSpPr>
          <p:nvPr>
            <p:ph type="pic" sz="quarter" idx="30" hasCustomPrompt="1"/>
          </p:nvPr>
        </p:nvSpPr>
        <p:spPr>
          <a:xfrm>
            <a:off x="7967620" y="2358091"/>
            <a:ext cx="854075" cy="854075"/>
          </a:xfrm>
        </p:spPr>
        <p:txBody>
          <a:bodyPr rtlCol="0"/>
          <a:lstStyle>
            <a:lvl1pPr marL="0" indent="0">
              <a:buNone/>
              <a:defRPr sz="1600"/>
            </a:lvl1pPr>
          </a:lstStyle>
          <a:p>
            <a:pPr rtl="0"/>
            <a:r>
              <a:rPr lang="fr-FR" noProof="0"/>
              <a:t>Cliquez sur l’icône pour ajouter une image</a:t>
            </a:r>
          </a:p>
        </p:txBody>
      </p:sp>
      <p:sp>
        <p:nvSpPr>
          <p:cNvPr id="35" name="Espace réservé d’image 3">
            <a:extLst>
              <a:ext uri="{FF2B5EF4-FFF2-40B4-BE49-F238E27FC236}">
                <a16:creationId xmlns:a16="http://schemas.microsoft.com/office/drawing/2014/main" id="{72B87CCD-6D17-844B-87EF-F8BC69D79B06}"/>
              </a:ext>
            </a:extLst>
          </p:cNvPr>
          <p:cNvSpPr>
            <a:spLocks noGrp="1"/>
          </p:cNvSpPr>
          <p:nvPr>
            <p:ph type="pic" sz="quarter" idx="31" hasCustomPrompt="1"/>
          </p:nvPr>
        </p:nvSpPr>
        <p:spPr>
          <a:xfrm>
            <a:off x="10261341" y="2358091"/>
            <a:ext cx="854075" cy="854075"/>
          </a:xfrm>
        </p:spPr>
        <p:txBody>
          <a:bodyPr rtlCol="0"/>
          <a:lstStyle>
            <a:lvl1pPr marL="0" indent="0">
              <a:buNone/>
              <a:defRPr sz="1600"/>
            </a:lvl1pPr>
          </a:lstStyle>
          <a:p>
            <a:pPr rtl="0"/>
            <a:r>
              <a:rPr lang="fr-FR" noProof="0"/>
              <a:t>Cliquez sur l’icône pour ajouter une image</a:t>
            </a:r>
          </a:p>
        </p:txBody>
      </p:sp>
    </p:spTree>
    <p:extLst>
      <p:ext uri="{BB962C8B-B14F-4D97-AF65-F5344CB8AC3E}">
        <p14:creationId xmlns:p14="http://schemas.microsoft.com/office/powerpoint/2010/main" val="382351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ogone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fr-FR" noProof="0" smtClean="0"/>
              <a:pPr rtl="0"/>
              <a:t>‹N°›</a:t>
            </a:fld>
            <a:endParaRPr lang="fr-FR" noProof="0"/>
          </a:p>
        </p:txBody>
      </p:sp>
      <p:sp>
        <p:nvSpPr>
          <p:cNvPr id="9" name="Ovale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10" name="Ovale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Ovale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52" r:id="rId5"/>
    <p:sldLayoutId id="2147483656" r:id="rId6"/>
    <p:sldLayoutId id="2147483657" r:id="rId7"/>
    <p:sldLayoutId id="2147483665" r:id="rId8"/>
    <p:sldLayoutId id="2147483678" r:id="rId9"/>
    <p:sldLayoutId id="2147483666" r:id="rId10"/>
    <p:sldLayoutId id="2147483691" r:id="rId11"/>
    <p:sldLayoutId id="2147483667" r:id="rId12"/>
    <p:sldLayoutId id="2147483668" r:id="rId13"/>
    <p:sldLayoutId id="2147483669" r:id="rId14"/>
    <p:sldLayoutId id="2147483671" r:id="rId15"/>
    <p:sldLayoutId id="2147483653" r:id="rId16"/>
    <p:sldLayoutId id="2147483672" r:id="rId17"/>
    <p:sldLayoutId id="2147483673" r:id="rId18"/>
    <p:sldLayoutId id="2147483674" r:id="rId19"/>
    <p:sldLayoutId id="2147483677" r:id="rId20"/>
    <p:sldLayoutId id="2147483654" r:id="rId21"/>
    <p:sldLayoutId id="2147483660" r:id="rId22"/>
    <p:sldLayoutId id="2147483661" r:id="rId23"/>
    <p:sldLayoutId id="2147483704" r:id="rId24"/>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3BA8C-A749-4014-87C4-3C83C859834D}" type="datetimeFigureOut">
              <a:rPr lang="fr-FR" smtClean="0"/>
              <a:t>26/06/2024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8C0DB-E281-4663-AC9B-13E9B0EBA49A}" type="slidenum">
              <a:rPr lang="fr-FR" smtClean="0"/>
              <a:t>‹N°›</a:t>
            </a:fld>
            <a:endParaRPr lang="fr-FR"/>
          </a:p>
        </p:txBody>
      </p:sp>
    </p:spTree>
    <p:extLst>
      <p:ext uri="{BB962C8B-B14F-4D97-AF65-F5344CB8AC3E}">
        <p14:creationId xmlns:p14="http://schemas.microsoft.com/office/powerpoint/2010/main" val="174337352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2F61C-20C5-43A0-B1F4-52BBD6F240BC}" type="datetimeFigureOut">
              <a:rPr lang="fr-FR" smtClean="0"/>
              <a:t>26/06/2024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8AF69-193F-4DA2-9E6C-23F5E6231194}" type="slidenum">
              <a:rPr lang="fr-FR" smtClean="0"/>
              <a:t>‹N°›</a:t>
            </a:fld>
            <a:endParaRPr lang="fr-FR"/>
          </a:p>
        </p:txBody>
      </p:sp>
    </p:spTree>
    <p:extLst>
      <p:ext uri="{BB962C8B-B14F-4D97-AF65-F5344CB8AC3E}">
        <p14:creationId xmlns:p14="http://schemas.microsoft.com/office/powerpoint/2010/main" val="39397408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legifrance.gouv.fr/jorf/id/JORFTEXT00004395692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2"/>
          </p:nvPr>
        </p:nvPicPr>
        <p:blipFill>
          <a:blip r:embed="rId3"/>
          <a:srcRect/>
          <a:stretch/>
        </p:blipFill>
        <p:spPr>
          <a:xfrm>
            <a:off x="0" y="0"/>
            <a:ext cx="12209447" cy="6858000"/>
          </a:xfrm>
        </p:spPr>
      </p:pic>
      <p:sp>
        <p:nvSpPr>
          <p:cNvPr id="7" name="Sous-titre 6">
            <a:extLst>
              <a:ext uri="{FF2B5EF4-FFF2-40B4-BE49-F238E27FC236}">
                <a16:creationId xmlns:a16="http://schemas.microsoft.com/office/drawing/2014/main" id="{DA0FE6D5-D475-4CBB-A6C2-E3D991A36891}"/>
              </a:ext>
            </a:extLst>
          </p:cNvPr>
          <p:cNvSpPr>
            <a:spLocks noGrp="1"/>
          </p:cNvSpPr>
          <p:nvPr>
            <p:ph type="subTitle" idx="1"/>
          </p:nvPr>
        </p:nvSpPr>
        <p:spPr>
          <a:xfrm>
            <a:off x="4161241" y="4742806"/>
            <a:ext cx="8039482" cy="1359579"/>
          </a:xfrm>
          <a:solidFill>
            <a:srgbClr val="009591">
              <a:alpha val="70000"/>
            </a:srgbClr>
          </a:solidFill>
        </p:spPr>
        <p:txBody>
          <a:bodyPr rtlCol="0"/>
          <a:lstStyle/>
          <a:p>
            <a:pPr rtl="0"/>
            <a:endParaRPr lang="fr-FR" b="1" dirty="0"/>
          </a:p>
          <a:p>
            <a:pPr rtl="0"/>
            <a:endParaRPr lang="fr-FR" b="1" dirty="0"/>
          </a:p>
          <a:p>
            <a:pPr rtl="0"/>
            <a:r>
              <a:rPr lang="fr-FR" b="1" dirty="0"/>
              <a:t>27/06/2024 – BRIGNOLES</a:t>
            </a:r>
          </a:p>
        </p:txBody>
      </p:sp>
      <p:sp>
        <p:nvSpPr>
          <p:cNvPr id="10" name="Rectangle 9"/>
          <p:cNvSpPr/>
          <p:nvPr/>
        </p:nvSpPr>
        <p:spPr>
          <a:xfrm>
            <a:off x="4152519" y="6154176"/>
            <a:ext cx="8039481" cy="6742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7.png"/>
          <p:cNvPicPr/>
          <p:nvPr/>
        </p:nvPicPr>
        <p:blipFill>
          <a:blip r:embed="rId4"/>
          <a:stretch>
            <a:fillRect/>
          </a:stretch>
        </p:blipFill>
        <p:spPr>
          <a:xfrm>
            <a:off x="8053478" y="6261594"/>
            <a:ext cx="1075303" cy="457203"/>
          </a:xfrm>
          <a:prstGeom prst="rect">
            <a:avLst/>
          </a:prstGeom>
          <a:ln w="12700">
            <a:miter lim="400000"/>
          </a:ln>
        </p:spPr>
      </p:pic>
      <p:pic>
        <p:nvPicPr>
          <p:cNvPr id="16" name="Image 15"/>
          <p:cNvPicPr/>
          <p:nvPr/>
        </p:nvPicPr>
        <p:blipFill>
          <a:blip r:embed="rId5">
            <a:extLst>
              <a:ext uri="{28A0092B-C50C-407E-A947-70E740481C1C}">
                <a14:useLocalDpi xmlns:a14="http://schemas.microsoft.com/office/drawing/2010/main"/>
              </a:ext>
            </a:extLst>
          </a:blip>
          <a:stretch>
            <a:fillRect/>
          </a:stretch>
        </p:blipFill>
        <p:spPr>
          <a:xfrm>
            <a:off x="4440405" y="6258280"/>
            <a:ext cx="1842746" cy="457203"/>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24675" y="6256035"/>
            <a:ext cx="1429462" cy="476039"/>
          </a:xfrm>
          <a:prstGeom prst="rect">
            <a:avLst/>
          </a:prstGeom>
        </p:spPr>
      </p:pic>
      <p:sp>
        <p:nvSpPr>
          <p:cNvPr id="22" name="Rectangle 21"/>
          <p:cNvSpPr/>
          <p:nvPr/>
        </p:nvSpPr>
        <p:spPr>
          <a:xfrm>
            <a:off x="4212491" y="4755248"/>
            <a:ext cx="8001318" cy="1246495"/>
          </a:xfrm>
          <a:prstGeom prst="rect">
            <a:avLst/>
          </a:prstGeom>
          <a:noFill/>
        </p:spPr>
        <p:txBody>
          <a:bodyPr wrap="square">
            <a:spAutoFit/>
          </a:bodyPr>
          <a:lstStyle/>
          <a:p>
            <a:r>
              <a:rPr lang="fr-FR" sz="25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Sujet potentiel des friches</a:t>
            </a:r>
          </a:p>
          <a:p>
            <a:endParaRPr lang="fr-FR" sz="25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FR" sz="25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RGV</a:t>
            </a:r>
            <a:endParaRPr lang="fr-FR" sz="14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 3">
            <a:extLst>
              <a:ext uri="{FF2B5EF4-FFF2-40B4-BE49-F238E27FC236}">
                <a16:creationId xmlns:a16="http://schemas.microsoft.com/office/drawing/2014/main" id="{876AF491-70EC-4296-803C-293D4EFD5E9A}"/>
              </a:ext>
            </a:extLst>
          </p:cNvPr>
          <p:cNvPicPr>
            <a:picLocks noChangeAspect="1"/>
          </p:cNvPicPr>
          <p:nvPr/>
        </p:nvPicPr>
        <p:blipFill>
          <a:blip r:embed="rId7"/>
          <a:stretch>
            <a:fillRect/>
          </a:stretch>
        </p:blipFill>
        <p:spPr>
          <a:xfrm>
            <a:off x="6571037" y="6250164"/>
            <a:ext cx="1281482" cy="476039"/>
          </a:xfrm>
          <a:prstGeom prst="rect">
            <a:avLst/>
          </a:prstGeom>
        </p:spPr>
      </p:pic>
      <p:pic>
        <p:nvPicPr>
          <p:cNvPr id="12" name="Image 11" descr="Une image contenant Police, logo, Graphique, symbole&#10;&#10;Description générée automatiquement">
            <a:extLst>
              <a:ext uri="{FF2B5EF4-FFF2-40B4-BE49-F238E27FC236}">
                <a16:creationId xmlns:a16="http://schemas.microsoft.com/office/drawing/2014/main" id="{B1D3D229-6A6F-8A34-9E0B-7C6DA47BD5B8}"/>
              </a:ext>
            </a:extLst>
          </p:cNvPr>
          <p:cNvPicPr>
            <a:picLocks noChangeAspect="1"/>
          </p:cNvPicPr>
          <p:nvPr/>
        </p:nvPicPr>
        <p:blipFill>
          <a:blip r:embed="rId8"/>
          <a:stretch>
            <a:fillRect/>
          </a:stretch>
        </p:blipFill>
        <p:spPr>
          <a:xfrm>
            <a:off x="9394334" y="6250164"/>
            <a:ext cx="921063" cy="521042"/>
          </a:xfrm>
          <a:prstGeom prst="rect">
            <a:avLst/>
          </a:prstGeom>
        </p:spPr>
      </p:pic>
      <p:pic>
        <p:nvPicPr>
          <p:cNvPr id="4" name="Image 3">
            <a:extLst>
              <a:ext uri="{FF2B5EF4-FFF2-40B4-BE49-F238E27FC236}">
                <a16:creationId xmlns:a16="http://schemas.microsoft.com/office/drawing/2014/main" id="{6659BF16-813E-80B5-CCC7-6EBDC419860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67" y="6037781"/>
            <a:ext cx="2665730" cy="733425"/>
          </a:xfrm>
          <a:prstGeom prst="rect">
            <a:avLst/>
          </a:prstGeom>
          <a:solidFill>
            <a:schemeClr val="bg1"/>
          </a:solidFill>
          <a:ln>
            <a:noFill/>
          </a:ln>
        </p:spPr>
      </p:pic>
    </p:spTree>
    <p:extLst>
      <p:ext uri="{BB962C8B-B14F-4D97-AF65-F5344CB8AC3E}">
        <p14:creationId xmlns:p14="http://schemas.microsoft.com/office/powerpoint/2010/main" val="369576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10</a:t>
            </a:fld>
            <a:endParaRPr lang="fr-FR" noProof="0"/>
          </a:p>
        </p:txBody>
      </p:sp>
      <p:sp>
        <p:nvSpPr>
          <p:cNvPr id="6" name="Titre 1">
            <a:extLst>
              <a:ext uri="{FF2B5EF4-FFF2-40B4-BE49-F238E27FC236}">
                <a16:creationId xmlns:a16="http://schemas.microsoft.com/office/drawing/2014/main" id="{4854FC09-B3CA-5958-283B-CFE3A9326EEE}"/>
              </a:ext>
            </a:extLst>
          </p:cNvPr>
          <p:cNvSpPr txBox="1">
            <a:spLocks/>
          </p:cNvSpPr>
          <p:nvPr/>
        </p:nvSpPr>
        <p:spPr>
          <a:xfrm>
            <a:off x="94424" y="106179"/>
            <a:ext cx="12003152" cy="720000"/>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400" dirty="0"/>
              <a:t>UNE DÉMARCHE A INSCRIRE DANS UN PROJET DE TERRITOIRE EMBOÎTE</a:t>
            </a:r>
          </a:p>
        </p:txBody>
      </p:sp>
      <p:sp>
        <p:nvSpPr>
          <p:cNvPr id="3" name="Rectangle 2"/>
          <p:cNvSpPr/>
          <p:nvPr/>
        </p:nvSpPr>
        <p:spPr>
          <a:xfrm>
            <a:off x="172720" y="951915"/>
            <a:ext cx="6146800" cy="5863144"/>
          </a:xfrm>
          <a:prstGeom prst="rect">
            <a:avLst/>
          </a:prstGeom>
        </p:spPr>
        <p:txBody>
          <a:bodyPr wrap="square">
            <a:spAutoFit/>
          </a:bodyPr>
          <a:lstStyle/>
          <a:p>
            <a:pPr>
              <a:spcAft>
                <a:spcPts val="600"/>
              </a:spcAft>
            </a:pPr>
            <a:r>
              <a:rPr lang="fr-FR" sz="1600" b="1" dirty="0">
                <a:solidFill>
                  <a:srgbClr val="004644"/>
                </a:solidFill>
                <a:latin typeface="Calibri Light" panose="020F0302020204030204" pitchFamily="34" charset="0"/>
                <a:ea typeface="Calibri" panose="020F0502020204030204" pitchFamily="34" charset="0"/>
              </a:rPr>
              <a:t>UN TRAVAIL DE REPÉRAGE ET D’IDENTIFICATION DES FRICHES CENTRÉ SUR LE PROJET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Revitalisation des centre-anciens en tissus urbains très denses,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Revitalisation commerciale en zone «  péri-urbaine » </a:t>
            </a:r>
          </a:p>
          <a:p>
            <a:pPr marL="285750" indent="-285750">
              <a:buFont typeface="Calibri Light" panose="020F0302020204030204" pitchFamily="34" charset="0"/>
              <a:buChar char="‐"/>
            </a:pPr>
            <a:endParaRPr lang="fr-FR" sz="1600" b="1" dirty="0">
              <a:latin typeface="Calibri Light" panose="020F0302020204030204" pitchFamily="34" charset="0"/>
              <a:ea typeface="Calibri" panose="020F0502020204030204" pitchFamily="34" charset="0"/>
            </a:endParaRPr>
          </a:p>
          <a:p>
            <a:pPr>
              <a:spcAft>
                <a:spcPts val="600"/>
              </a:spcAft>
            </a:pPr>
            <a:r>
              <a:rPr lang="fr-FR" sz="1600" b="1" dirty="0">
                <a:solidFill>
                  <a:srgbClr val="004644"/>
                </a:solidFill>
                <a:latin typeface="Calibri Light" panose="020F0302020204030204" pitchFamily="34" charset="0"/>
                <a:ea typeface="Calibri" panose="020F0502020204030204" pitchFamily="34" charset="0"/>
              </a:rPr>
              <a:t>LA DÉFINITION D’UNE STRATÉGIE D’INTERVENTION GLOBALE ET D’OBJECTIFS OPÉRATIONNELS, PRÉALABLES ESSENTIELS AU TRAVAIL D'INVENTAIRE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Cycle de vie allant de la phase de repérage à la dernière étape d’une reconversion réussie.</a:t>
            </a:r>
          </a:p>
          <a:p>
            <a:pPr marL="285750" indent="-285750">
              <a:buFont typeface="Calibri Light" panose="020F0302020204030204" pitchFamily="34" charset="0"/>
              <a:buChar char="‐"/>
            </a:pPr>
            <a:endParaRPr lang="fr-FR" sz="1600" b="1" dirty="0">
              <a:solidFill>
                <a:srgbClr val="004644"/>
              </a:solidFill>
              <a:latin typeface="Calibri Light" panose="020F0302020204030204" pitchFamily="34" charset="0"/>
              <a:ea typeface="Calibri" panose="020F0502020204030204" pitchFamily="34" charset="0"/>
            </a:endParaRPr>
          </a:p>
          <a:p>
            <a:pPr>
              <a:spcAft>
                <a:spcPts val="600"/>
              </a:spcAft>
            </a:pPr>
            <a:r>
              <a:rPr lang="fr-FR" sz="1600" b="1" dirty="0">
                <a:solidFill>
                  <a:srgbClr val="004644"/>
                </a:solidFill>
                <a:latin typeface="Calibri Light" panose="020F0302020204030204" pitchFamily="34" charset="0"/>
                <a:ea typeface="Calibri" panose="020F0502020204030204" pitchFamily="34" charset="0"/>
              </a:rPr>
              <a:t>ECOSYSTÈME D’ACTEURS : DES RÔLES COMPLÉMENTAIRES À ARTICULER DANS UNE DÉMARCHE À VISÉE OPÉRATIONNELLE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Partage d’une stratégie de long terme indispensable à cet objectif, désormais national, de reconversion et mobilisation des friches</a:t>
            </a:r>
          </a:p>
          <a:p>
            <a:pPr marL="285750" indent="-285750">
              <a:buFont typeface="Calibri Light" panose="020F0302020204030204" pitchFamily="34" charset="0"/>
              <a:buChar char="‐"/>
            </a:pPr>
            <a:endParaRPr lang="fr-FR" sz="1200" b="1" dirty="0">
              <a:latin typeface="Calibri Light" panose="020F0302020204030204" pitchFamily="34" charset="0"/>
              <a:ea typeface="Calibri" panose="020F0502020204030204" pitchFamily="34" charset="0"/>
            </a:endParaRPr>
          </a:p>
          <a:p>
            <a:pPr algn="ctr"/>
            <a:r>
              <a:rPr lang="fr-FR" sz="1600" i="1" dirty="0"/>
              <a:t>« </a:t>
            </a:r>
            <a:r>
              <a:rPr lang="fr-FR" sz="1600" b="1" i="1" dirty="0"/>
              <a:t>connaître l’offre foncière existante et à venir sur un territoire, en particulier les friches actuelles et futures, est un socle primordial mais insuffisant pour la mise en place d’une stratégie territoriale. Toute friche, bien qu’identifiée, n’équivaut pas à une reconversion …. Cette reconversion dépend également des besoins identifiés du territoire</a:t>
            </a:r>
            <a:r>
              <a:rPr lang="fr-FR" sz="1600" i="1" dirty="0"/>
              <a:t>. » </a:t>
            </a:r>
          </a:p>
          <a:p>
            <a:pPr algn="ctr"/>
            <a:r>
              <a:rPr lang="fr-FR" sz="1200" i="1" dirty="0"/>
              <a:t>* LIFTI, guide de reconversion des friches; 2022 </a:t>
            </a:r>
            <a:endParaRPr lang="fr-FR" sz="1600" i="1" dirty="0"/>
          </a:p>
          <a:p>
            <a:pPr marL="285750" indent="-285750">
              <a:buFont typeface="Calibri Light" panose="020F0302020204030204" pitchFamily="34" charset="0"/>
              <a:buChar char="‐"/>
            </a:pPr>
            <a:endParaRPr lang="fr-FR" sz="1600" b="1" dirty="0">
              <a:latin typeface="Calibri Light" panose="020F0302020204030204" pitchFamily="34" charset="0"/>
              <a:ea typeface="Calibri" panose="020F0502020204030204" pitchFamily="34" charset="0"/>
            </a:endParaRPr>
          </a:p>
        </p:txBody>
      </p:sp>
      <p:pic>
        <p:nvPicPr>
          <p:cNvPr id="7" name="Image 6"/>
          <p:cNvPicPr/>
          <p:nvPr/>
        </p:nvPicPr>
        <p:blipFill rotWithShape="1">
          <a:blip r:embed="rId3" cstate="print">
            <a:extLst>
              <a:ext uri="{28A0092B-C50C-407E-A947-70E740481C1C}">
                <a14:useLocalDpi xmlns:a14="http://schemas.microsoft.com/office/drawing/2010/main" val="0"/>
              </a:ext>
            </a:extLst>
          </a:blip>
          <a:srcRect l="9848" t="906" r="1538" b="1683"/>
          <a:stretch/>
        </p:blipFill>
        <p:spPr bwMode="auto">
          <a:xfrm>
            <a:off x="6465273" y="1188721"/>
            <a:ext cx="5463096" cy="4704080"/>
          </a:xfrm>
          <a:prstGeom prst="rect">
            <a:avLst/>
          </a:prstGeom>
          <a:noFill/>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8" name="image7.png"/>
          <p:cNvPicPr>
            <a:picLocks noChangeAspect="1"/>
          </p:cNvPicPr>
          <p:nvPr/>
        </p:nvPicPr>
        <p:blipFill>
          <a:blip r:embed="rId4"/>
          <a:stretch>
            <a:fillRect/>
          </a:stretch>
        </p:blipFill>
        <p:spPr>
          <a:xfrm>
            <a:off x="8756198" y="6536481"/>
            <a:ext cx="424131" cy="180334"/>
          </a:xfrm>
          <a:prstGeom prst="rect">
            <a:avLst/>
          </a:prstGeom>
          <a:ln w="12700">
            <a:miter lim="400000"/>
          </a:ln>
        </p:spPr>
      </p:pic>
      <p:pic>
        <p:nvPicPr>
          <p:cNvPr id="9" name="Imag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31922" y="6500586"/>
            <a:ext cx="726833" cy="180334"/>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77772" y="6492198"/>
            <a:ext cx="563821" cy="187763"/>
          </a:xfrm>
          <a:prstGeom prst="rect">
            <a:avLst/>
          </a:prstGeom>
        </p:spPr>
      </p:pic>
      <p:pic>
        <p:nvPicPr>
          <p:cNvPr id="11" name="Image 3">
            <a:extLst>
              <a:ext uri="{FF2B5EF4-FFF2-40B4-BE49-F238E27FC236}">
                <a16:creationId xmlns:a16="http://schemas.microsoft.com/office/drawing/2014/main" id="{876AF491-70EC-4296-803C-293D4EFD5E9A}"/>
              </a:ext>
            </a:extLst>
          </p:cNvPr>
          <p:cNvPicPr>
            <a:picLocks noChangeAspect="1"/>
          </p:cNvPicPr>
          <p:nvPr/>
        </p:nvPicPr>
        <p:blipFill>
          <a:blip r:embed="rId7"/>
          <a:stretch>
            <a:fillRect/>
          </a:stretch>
        </p:blipFill>
        <p:spPr>
          <a:xfrm>
            <a:off x="9939036" y="6500586"/>
            <a:ext cx="505454" cy="187764"/>
          </a:xfrm>
          <a:prstGeom prst="rect">
            <a:avLst/>
          </a:prstGeom>
        </p:spPr>
      </p:pic>
      <p:pic>
        <p:nvPicPr>
          <p:cNvPr id="12" name="Image 11" descr="Une image contenant Police, logo, Graphique, symbole&#10;&#10;Description générée automatiquement">
            <a:extLst>
              <a:ext uri="{FF2B5EF4-FFF2-40B4-BE49-F238E27FC236}">
                <a16:creationId xmlns:a16="http://schemas.microsoft.com/office/drawing/2014/main" id="{B1D3D229-6A6F-8A34-9E0B-7C6DA47BD5B8}"/>
              </a:ext>
            </a:extLst>
          </p:cNvPr>
          <p:cNvPicPr>
            <a:picLocks noChangeAspect="1"/>
          </p:cNvPicPr>
          <p:nvPr/>
        </p:nvPicPr>
        <p:blipFill>
          <a:blip r:embed="rId8"/>
          <a:stretch>
            <a:fillRect/>
          </a:stretch>
        </p:blipFill>
        <p:spPr>
          <a:xfrm>
            <a:off x="10541933" y="6451628"/>
            <a:ext cx="475345" cy="268901"/>
          </a:xfrm>
          <a:prstGeom prst="rect">
            <a:avLst/>
          </a:prstGeom>
        </p:spPr>
      </p:pic>
    </p:spTree>
    <p:extLst>
      <p:ext uri="{BB962C8B-B14F-4D97-AF65-F5344CB8AC3E}">
        <p14:creationId xmlns:p14="http://schemas.microsoft.com/office/powerpoint/2010/main" val="188925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DC51784-21DE-D7A4-A88C-D7302144B5D0}"/>
              </a:ext>
            </a:extLst>
          </p:cNvPr>
          <p:cNvSpPr txBox="1">
            <a:spLocks/>
          </p:cNvSpPr>
          <p:nvPr/>
        </p:nvSpPr>
        <p:spPr>
          <a:xfrm>
            <a:off x="94424" y="106179"/>
            <a:ext cx="12003152" cy="720000"/>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800" dirty="0"/>
              <a:t>Un cahier méthodologique à disposition</a:t>
            </a:r>
          </a:p>
        </p:txBody>
      </p:sp>
      <p:pic>
        <p:nvPicPr>
          <p:cNvPr id="9" name="Image 8">
            <a:extLst>
              <a:ext uri="{FF2B5EF4-FFF2-40B4-BE49-F238E27FC236}">
                <a16:creationId xmlns:a16="http://schemas.microsoft.com/office/drawing/2014/main" id="{70D5B0C6-4113-38F8-1FD0-6BA4F4EC14C7}"/>
              </a:ext>
            </a:extLst>
          </p:cNvPr>
          <p:cNvPicPr>
            <a:picLocks noChangeAspect="1"/>
          </p:cNvPicPr>
          <p:nvPr/>
        </p:nvPicPr>
        <p:blipFill>
          <a:blip r:embed="rId3"/>
          <a:stretch>
            <a:fillRect/>
          </a:stretch>
        </p:blipFill>
        <p:spPr>
          <a:xfrm>
            <a:off x="887730" y="1051559"/>
            <a:ext cx="3868111" cy="5412105"/>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AD7C6781-1FAA-B416-1708-F743D826245A}"/>
              </a:ext>
            </a:extLst>
          </p:cNvPr>
          <p:cNvPicPr>
            <a:picLocks noChangeAspect="1"/>
          </p:cNvPicPr>
          <p:nvPr/>
        </p:nvPicPr>
        <p:blipFill>
          <a:blip r:embed="rId4"/>
          <a:stretch>
            <a:fillRect/>
          </a:stretch>
        </p:blipFill>
        <p:spPr>
          <a:xfrm>
            <a:off x="4586055" y="1680209"/>
            <a:ext cx="2535091" cy="3726181"/>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98663ABF-AC39-BC4E-2978-3698BA033575}"/>
              </a:ext>
            </a:extLst>
          </p:cNvPr>
          <p:cNvSpPr txBox="1"/>
          <p:nvPr/>
        </p:nvSpPr>
        <p:spPr>
          <a:xfrm>
            <a:off x="7755602" y="3035915"/>
            <a:ext cx="4341974" cy="1200329"/>
          </a:xfrm>
          <a:prstGeom prst="rect">
            <a:avLst/>
          </a:prstGeom>
          <a:noFill/>
        </p:spPr>
        <p:txBody>
          <a:bodyPr wrap="square">
            <a:spAutoFit/>
          </a:bodyPr>
          <a:lstStyle/>
          <a:p>
            <a:r>
              <a:rPr lang="fr-FR" sz="1800" b="1" dirty="0">
                <a:effectLst/>
                <a:latin typeface="Arial" panose="020B0604020202020204" pitchFamily="34" charset="0"/>
                <a:ea typeface="Calibri" panose="020F0502020204030204" pitchFamily="34" charset="0"/>
                <a:cs typeface="Arial" panose="020B0604020202020204" pitchFamily="34" charset="0"/>
              </a:rPr>
              <a:t>Un cahier destiné à éclairer toute structure,</a:t>
            </a:r>
            <a:r>
              <a:rPr lang="fr-FR" sz="1800" b="1" dirty="0">
                <a:solidFill>
                  <a:srgbClr val="1C4984"/>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a:effectLst/>
                <a:latin typeface="Arial" panose="020B0604020202020204" pitchFamily="34" charset="0"/>
                <a:ea typeface="Calibri" panose="020F0502020204030204" pitchFamily="34" charset="0"/>
                <a:cs typeface="Arial" panose="020B0604020202020204" pitchFamily="34" charset="0"/>
              </a:rPr>
              <a:t>collectivité… souhaitant contribuer au recensement et à la qualification des friches…</a:t>
            </a:r>
            <a:endParaRPr lang="fr-FR" b="1" dirty="0">
              <a:latin typeface="Arial" panose="020B0604020202020204" pitchFamily="34" charset="0"/>
              <a:cs typeface="Arial" panose="020B0604020202020204" pitchFamily="34" charset="0"/>
            </a:endParaRPr>
          </a:p>
        </p:txBody>
      </p:sp>
      <p:sp>
        <p:nvSpPr>
          <p:cNvPr id="13" name="Espace réservé du numéro de diapositive 3">
            <a:extLst>
              <a:ext uri="{FF2B5EF4-FFF2-40B4-BE49-F238E27FC236}">
                <a16:creationId xmlns:a16="http://schemas.microsoft.com/office/drawing/2014/main" id="{E9352659-5605-A86D-E21E-18D33100D208}"/>
              </a:ext>
            </a:extLst>
          </p:cNvPr>
          <p:cNvSpPr txBox="1">
            <a:spLocks/>
          </p:cNvSpPr>
          <p:nvPr/>
        </p:nvSpPr>
        <p:spPr>
          <a:xfrm>
            <a:off x="11496369" y="6155190"/>
            <a:ext cx="432000" cy="432000"/>
          </a:xfrm>
          <a:prstGeom prst="ellipse">
            <a:avLst/>
          </a:prstGeom>
        </p:spPr>
        <p:txBody>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fr-FR" smtClean="0"/>
              <a:pPr/>
              <a:t>11</a:t>
            </a:fld>
            <a:endParaRPr lang="fr-FR" dirty="0"/>
          </a:p>
        </p:txBody>
      </p:sp>
    </p:spTree>
    <p:extLst>
      <p:ext uri="{BB962C8B-B14F-4D97-AF65-F5344CB8AC3E}">
        <p14:creationId xmlns:p14="http://schemas.microsoft.com/office/powerpoint/2010/main" val="417114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2</a:t>
            </a:fld>
            <a:endParaRPr lang="fr-FR" noProof="0"/>
          </a:p>
        </p:txBody>
      </p:sp>
      <p:sp>
        <p:nvSpPr>
          <p:cNvPr id="9" name="Titre 1">
            <a:extLst>
              <a:ext uri="{FF2B5EF4-FFF2-40B4-BE49-F238E27FC236}">
                <a16:creationId xmlns:a16="http://schemas.microsoft.com/office/drawing/2014/main" id="{98433CBA-6B58-475A-BAF2-04998BA4A545}"/>
              </a:ext>
            </a:extLst>
          </p:cNvPr>
          <p:cNvSpPr>
            <a:spLocks noGrp="1"/>
          </p:cNvSpPr>
          <p:nvPr>
            <p:ph type="ctrTitle"/>
          </p:nvPr>
        </p:nvSpPr>
        <p:spPr>
          <a:xfrm>
            <a:off x="92595" y="106178"/>
            <a:ext cx="12003152" cy="720000"/>
          </a:xfrm>
          <a:solidFill>
            <a:srgbClr val="004644"/>
          </a:solidFill>
        </p:spPr>
        <p:txBody>
          <a:bodyPr rtlCol="0" anchor="ctr"/>
          <a:lstStyle/>
          <a:p>
            <a:pPr algn="l">
              <a:lnSpc>
                <a:spcPct val="100000"/>
              </a:lnSpc>
              <a:spcBef>
                <a:spcPts val="600"/>
              </a:spcBef>
              <a:spcAft>
                <a:spcPts val="600"/>
              </a:spcAft>
            </a:pPr>
            <a:r>
              <a:rPr lang="fr-FR" sz="2800" dirty="0"/>
              <a:t>La friche, une définition désormais standardisée</a:t>
            </a:r>
          </a:p>
        </p:txBody>
      </p:sp>
      <p:sp>
        <p:nvSpPr>
          <p:cNvPr id="24" name="Rectangle : coins arrondis 23">
            <a:extLst>
              <a:ext uri="{FF2B5EF4-FFF2-40B4-BE49-F238E27FC236}">
                <a16:creationId xmlns:a16="http://schemas.microsoft.com/office/drawing/2014/main" id="{CFF36618-5578-C3DC-CA32-3EF2ADD04C66}"/>
              </a:ext>
            </a:extLst>
          </p:cNvPr>
          <p:cNvSpPr/>
          <p:nvPr/>
        </p:nvSpPr>
        <p:spPr>
          <a:xfrm>
            <a:off x="3180151" y="4079620"/>
            <a:ext cx="8302953" cy="2075570"/>
          </a:xfrm>
          <a:prstGeom prst="roundRect">
            <a:avLst/>
          </a:prstGeom>
          <a:solidFill>
            <a:schemeClr val="bg1">
              <a:lumMod val="95000"/>
            </a:schemeClr>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0" dirty="0">
                <a:solidFill>
                  <a:srgbClr val="004644"/>
                </a:solidFill>
                <a:effectLst/>
                <a:latin typeface="Arial Narrow" panose="020B0606020202030204" pitchFamily="34" charset="0"/>
              </a:rPr>
              <a:t>Le code de l’urbanisme :</a:t>
            </a:r>
            <a:r>
              <a:rPr lang="fr-FR" sz="2400" i="0" dirty="0">
                <a:solidFill>
                  <a:srgbClr val="004644"/>
                </a:solidFill>
                <a:effectLst/>
                <a:latin typeface="Arial Narrow" panose="020B0606020202030204" pitchFamily="34" charset="0"/>
              </a:rPr>
              <a:t> </a:t>
            </a:r>
          </a:p>
          <a:p>
            <a:pPr algn="ctr"/>
            <a:r>
              <a:rPr lang="fr-FR" sz="2400" i="0" dirty="0">
                <a:solidFill>
                  <a:srgbClr val="004644"/>
                </a:solidFill>
                <a:effectLst/>
                <a:latin typeface="Arial Narrow" panose="020B0606020202030204" pitchFamily="34" charset="0"/>
              </a:rPr>
              <a:t>« on entend par friche tout bien ou droit immobilier, bâti ou non bâti, inutilisé et dont l’état, la configuration ou l’occupation totale ou partielle ne permet pas un réemploi sans un aménagement ou des travaux préalables</a:t>
            </a:r>
            <a:endParaRPr lang="fr-FR" sz="2400" dirty="0">
              <a:solidFill>
                <a:srgbClr val="004644"/>
              </a:solidFill>
              <a:latin typeface="Arial Narrow" panose="020B0606020202030204" pitchFamily="34" charset="0"/>
            </a:endParaRPr>
          </a:p>
        </p:txBody>
      </p:sp>
      <p:sp>
        <p:nvSpPr>
          <p:cNvPr id="6" name="ZoneTexte 5">
            <a:extLst>
              <a:ext uri="{FF2B5EF4-FFF2-40B4-BE49-F238E27FC236}">
                <a16:creationId xmlns:a16="http://schemas.microsoft.com/office/drawing/2014/main" id="{2B62DBB4-AF2F-5BB4-5C6A-6151EAA4DA58}"/>
              </a:ext>
            </a:extLst>
          </p:cNvPr>
          <p:cNvSpPr txBox="1"/>
          <p:nvPr/>
        </p:nvSpPr>
        <p:spPr>
          <a:xfrm>
            <a:off x="342794" y="2588736"/>
            <a:ext cx="11284913" cy="923330"/>
          </a:xfrm>
          <a:prstGeom prst="rect">
            <a:avLst/>
          </a:prstGeom>
          <a:noFill/>
        </p:spPr>
        <p:txBody>
          <a:bodyPr wrap="square">
            <a:spAutoFit/>
          </a:bodyPr>
          <a:lstStyle/>
          <a:p>
            <a:r>
              <a:rPr lang="fr-FR" sz="1800" i="0" dirty="0">
                <a:solidFill>
                  <a:schemeClr val="tx1"/>
                </a:solidFill>
                <a:effectLst/>
                <a:latin typeface="Arial" panose="020B0604020202020204" pitchFamily="34" charset="0"/>
                <a:cs typeface="Arial" panose="020B0604020202020204" pitchFamily="34" charset="0"/>
              </a:rPr>
              <a:t>Même si la friche n’est pas un terme juridique, la </a:t>
            </a:r>
            <a:r>
              <a:rPr lang="fr-FR" sz="1800"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loi Climat et résilience de 2021</a:t>
            </a:r>
            <a:r>
              <a:rPr lang="fr-FR" sz="1800" i="0" u="none" strike="noStrike" dirty="0">
                <a:solidFill>
                  <a:schemeClr val="tx1"/>
                </a:solidFill>
                <a:effectLst/>
                <a:latin typeface="Arial" panose="020B0604020202020204" pitchFamily="34" charset="0"/>
                <a:cs typeface="Arial" panose="020B0604020202020204" pitchFamily="34" charset="0"/>
              </a:rPr>
              <a:t> </a:t>
            </a:r>
            <a:r>
              <a:rPr lang="fr-FR" sz="1800" i="0" dirty="0">
                <a:solidFill>
                  <a:schemeClr val="tx1"/>
                </a:solidFill>
                <a:effectLst/>
                <a:latin typeface="Arial" panose="020B0604020202020204" pitchFamily="34" charset="0"/>
                <a:cs typeface="Arial" panose="020B0604020202020204" pitchFamily="34" charset="0"/>
              </a:rPr>
              <a:t>apporte aujourd'hui une définition officielle tirée de l’article L. 111-26 du Code de l’urbanisme, elle-même inspirée du guide du LIFTI. Elle apporte un éclaircissement à la notion de friche.</a:t>
            </a:r>
            <a:endParaRPr lang="fr-FR"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B38751A-A789-F279-0F01-2650F7A2B5A8}"/>
              </a:ext>
            </a:extLst>
          </p:cNvPr>
          <p:cNvSpPr txBox="1"/>
          <p:nvPr/>
        </p:nvSpPr>
        <p:spPr>
          <a:xfrm>
            <a:off x="708895" y="4535964"/>
            <a:ext cx="2457991" cy="738660"/>
          </a:xfrm>
          <a:prstGeom prst="rect">
            <a:avLst/>
          </a:prstGeom>
          <a:noFill/>
        </p:spPr>
        <p:txBody>
          <a:bodyPr wrap="square" lIns="0" tIns="0" rIns="0" bIns="0" rtlCol="0">
            <a:noAutofit/>
          </a:bodyPr>
          <a:lstStyle/>
          <a:p>
            <a:pPr algn="ctr"/>
            <a:r>
              <a:rPr lang="fr-FR" sz="2000" b="1" dirty="0">
                <a:solidFill>
                  <a:srgbClr val="009591"/>
                </a:solidFill>
                <a:latin typeface="+mn-lt"/>
              </a:rPr>
              <a:t>Une définition globale </a:t>
            </a:r>
          </a:p>
          <a:p>
            <a:pPr algn="ctr"/>
            <a:r>
              <a:rPr lang="fr-FR" sz="2000" b="1" dirty="0">
                <a:solidFill>
                  <a:srgbClr val="009591"/>
                </a:solidFill>
                <a:latin typeface="+mn-lt"/>
              </a:rPr>
              <a:t>et harmonisée</a:t>
            </a:r>
          </a:p>
        </p:txBody>
      </p:sp>
      <p:sp>
        <p:nvSpPr>
          <p:cNvPr id="23" name="ZoneTexte 22">
            <a:extLst>
              <a:ext uri="{FF2B5EF4-FFF2-40B4-BE49-F238E27FC236}">
                <a16:creationId xmlns:a16="http://schemas.microsoft.com/office/drawing/2014/main" id="{C4F6E858-DF9F-9DCB-87A5-FCBF3FFF2346}"/>
              </a:ext>
            </a:extLst>
          </p:cNvPr>
          <p:cNvSpPr txBox="1"/>
          <p:nvPr/>
        </p:nvSpPr>
        <p:spPr>
          <a:xfrm>
            <a:off x="356059" y="1014961"/>
            <a:ext cx="11140310" cy="646331"/>
          </a:xfrm>
          <a:prstGeom prst="rect">
            <a:avLst/>
          </a:prstGeom>
          <a:noFill/>
        </p:spPr>
        <p:txBody>
          <a:bodyPr wrap="square">
            <a:spAutoFit/>
          </a:bodyPr>
          <a:lstStyle/>
          <a:p>
            <a:r>
              <a:rPr lang="fr-FR" b="1" dirty="0">
                <a:solidFill>
                  <a:srgbClr val="006666"/>
                </a:solidFill>
                <a:latin typeface="Arial" panose="020B0604020202020204" pitchFamily="34" charset="0"/>
                <a:cs typeface="Arial" panose="020B0604020202020204" pitchFamily="34" charset="0"/>
              </a:rPr>
              <a:t>Un besoin de définition claire et harmonisée </a:t>
            </a:r>
          </a:p>
          <a:p>
            <a:endParaRPr lang="fr-FR" b="1" dirty="0">
              <a:latin typeface="Arial" panose="020B0604020202020204" pitchFamily="34" charset="0"/>
              <a:ea typeface="Roboto" panose="02000000000000000000" pitchFamily="2" charset="0"/>
              <a:cs typeface="Arial" panose="020B0604020202020204" pitchFamily="34" charset="0"/>
            </a:endParaRPr>
          </a:p>
        </p:txBody>
      </p:sp>
      <p:sp>
        <p:nvSpPr>
          <p:cNvPr id="28" name="ZoneTexte 27">
            <a:extLst>
              <a:ext uri="{FF2B5EF4-FFF2-40B4-BE49-F238E27FC236}">
                <a16:creationId xmlns:a16="http://schemas.microsoft.com/office/drawing/2014/main" id="{89E13476-DADA-03D1-F121-76D8437EC1A1}"/>
              </a:ext>
            </a:extLst>
          </p:cNvPr>
          <p:cNvSpPr txBox="1"/>
          <p:nvPr/>
        </p:nvSpPr>
        <p:spPr>
          <a:xfrm>
            <a:off x="342794" y="1675706"/>
            <a:ext cx="10864784" cy="646331"/>
          </a:xfrm>
          <a:prstGeom prst="rect">
            <a:avLst/>
          </a:prstGeom>
          <a:noFill/>
        </p:spPr>
        <p:txBody>
          <a:bodyPr wrap="square">
            <a:spAutoFit/>
          </a:bodyPr>
          <a:lstStyle/>
          <a:p>
            <a:r>
              <a:rPr lang="fr-FR" dirty="0">
                <a:latin typeface="Arial" panose="020B0604020202020204" pitchFamily="34" charset="0"/>
                <a:ea typeface="Roboto" panose="02000000000000000000" pitchFamily="2" charset="0"/>
                <a:cs typeface="Arial" panose="020B0604020202020204" pitchFamily="34" charset="0"/>
              </a:rPr>
              <a:t>Jusqu’en 2023, les friches ne disposaient pas de définition claire et unifiée alors qu’elles sont objets de réalités très variables. </a:t>
            </a:r>
          </a:p>
        </p:txBody>
      </p:sp>
    </p:spTree>
    <p:extLst>
      <p:ext uri="{BB962C8B-B14F-4D97-AF65-F5344CB8AC3E}">
        <p14:creationId xmlns:p14="http://schemas.microsoft.com/office/powerpoint/2010/main" val="350452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3</a:t>
            </a:fld>
            <a:endParaRPr lang="fr-FR" noProof="0" dirty="0"/>
          </a:p>
        </p:txBody>
      </p:sp>
      <p:sp>
        <p:nvSpPr>
          <p:cNvPr id="9" name="Titre 1">
            <a:extLst>
              <a:ext uri="{FF2B5EF4-FFF2-40B4-BE49-F238E27FC236}">
                <a16:creationId xmlns:a16="http://schemas.microsoft.com/office/drawing/2014/main" id="{98433CBA-6B58-475A-BAF2-04998BA4A545}"/>
              </a:ext>
            </a:extLst>
          </p:cNvPr>
          <p:cNvSpPr>
            <a:spLocks noGrp="1"/>
          </p:cNvSpPr>
          <p:nvPr>
            <p:ph type="ctrTitle"/>
          </p:nvPr>
        </p:nvSpPr>
        <p:spPr>
          <a:xfrm>
            <a:off x="92594" y="106178"/>
            <a:ext cx="11965207" cy="596555"/>
          </a:xfrm>
          <a:solidFill>
            <a:srgbClr val="004644"/>
          </a:solidFill>
        </p:spPr>
        <p:txBody>
          <a:bodyPr rtlCol="0" anchor="ctr"/>
          <a:lstStyle/>
          <a:p>
            <a:pPr algn="l">
              <a:lnSpc>
                <a:spcPct val="100000"/>
              </a:lnSpc>
              <a:spcBef>
                <a:spcPts val="600"/>
              </a:spcBef>
              <a:spcAft>
                <a:spcPts val="600"/>
              </a:spcAft>
            </a:pPr>
            <a:r>
              <a:rPr lang="fr-FR" sz="2800" dirty="0"/>
              <a:t>Comment comprendre la définition réglementaire ? Et aller plus loin…</a:t>
            </a:r>
          </a:p>
        </p:txBody>
      </p:sp>
      <p:sp>
        <p:nvSpPr>
          <p:cNvPr id="2" name="Rectangle 2">
            <a:extLst>
              <a:ext uri="{FF2B5EF4-FFF2-40B4-BE49-F238E27FC236}">
                <a16:creationId xmlns:a16="http://schemas.microsoft.com/office/drawing/2014/main" id="{DD4A1FB1-FD33-DC43-0389-BA338B3A20C6}"/>
              </a:ext>
            </a:extLst>
          </p:cNvPr>
          <p:cNvSpPr>
            <a:spLocks noChangeArrowheads="1"/>
          </p:cNvSpPr>
          <p:nvPr/>
        </p:nvSpPr>
        <p:spPr bwMode="auto">
          <a:xfrm>
            <a:off x="1118393" y="28917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2049" name="Image 1">
            <a:extLst>
              <a:ext uri="{FF2B5EF4-FFF2-40B4-BE49-F238E27FC236}">
                <a16:creationId xmlns:a16="http://schemas.microsoft.com/office/drawing/2014/main" id="{43277859-BCAF-B78F-4162-AA82380D5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96" y="3802059"/>
            <a:ext cx="2328703" cy="26167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B715E15-03E6-AD7F-6CBA-7BE871FD8848}"/>
              </a:ext>
            </a:extLst>
          </p:cNvPr>
          <p:cNvSpPr>
            <a:spLocks noChangeArrowheads="1"/>
          </p:cNvSpPr>
          <p:nvPr/>
        </p:nvSpPr>
        <p:spPr bwMode="auto">
          <a:xfrm>
            <a:off x="234071" y="1377042"/>
            <a:ext cx="5423780" cy="270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101568"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400" b="1" u="sng" dirty="0">
                <a:solidFill>
                  <a:srgbClr val="006666"/>
                </a:solidFill>
                <a:latin typeface="Calibri" panose="020F0502020204030204" pitchFamily="34" charset="0"/>
                <a:ea typeface="Calibri" panose="020F0502020204030204" pitchFamily="34" charset="0"/>
                <a:cs typeface="Calibri" panose="020F0502020204030204" pitchFamily="34" charset="0"/>
              </a:rPr>
              <a:t>1- </a:t>
            </a:r>
            <a:r>
              <a:rPr kumimoji="0" lang="fr-FR" altLang="fr-FR" sz="2400" b="1" i="0" u="sng" strike="noStrike" cap="none" normalizeH="0" baseline="0" dirty="0">
                <a:ln>
                  <a:noFill/>
                </a:ln>
                <a:solidFill>
                  <a:srgbClr val="006666"/>
                </a:solidFill>
                <a:effectLst/>
                <a:latin typeface="Calibri" panose="020F0502020204030204" pitchFamily="34" charset="0"/>
                <a:ea typeface="Calibri" panose="020F0502020204030204" pitchFamily="34" charset="0"/>
                <a:cs typeface="Calibri" panose="020F0502020204030204" pitchFamily="34" charset="0"/>
              </a:rPr>
              <a:t>L’occupation</a:t>
            </a:r>
            <a:r>
              <a:rPr kumimoji="0" lang="fr-FR" altLang="fr-FR" sz="2400" b="1" i="0" strike="noStrike" cap="none" normalizeH="0" baseline="0" dirty="0">
                <a:ln>
                  <a:noFill/>
                </a:ln>
                <a:solidFill>
                  <a:srgbClr val="006666"/>
                </a:solidFill>
                <a:effectLst/>
                <a:latin typeface="Calibri" panose="020F0502020204030204" pitchFamily="34" charset="0"/>
                <a:ea typeface="Calibri" panose="020F0502020204030204" pitchFamily="34" charset="0"/>
                <a:cs typeface="Calibri" panose="020F0502020204030204" pitchFamily="34" charset="0"/>
              </a:rPr>
              <a:t> </a:t>
            </a:r>
            <a:r>
              <a:rPr kumimoji="0" lang="fr-FR" altLang="fr-FR"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fr-FR" altLang="fr-F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 statut inoccupé de la friche, </a:t>
            </a:r>
            <a:r>
              <a:rPr lang="fr-FR" altLang="fr-FR" sz="2000" dirty="0">
                <a:latin typeface="Calibri" panose="020F0502020204030204" pitchFamily="34" charset="0"/>
                <a:ea typeface="Calibri" panose="020F0502020204030204" pitchFamily="34" charset="0"/>
                <a:cs typeface="Calibri" panose="020F0502020204030204" pitchFamily="34" charset="0"/>
              </a:rPr>
              <a:t>ou </a:t>
            </a:r>
            <a:r>
              <a:rPr kumimoji="0" lang="fr-FR" altLang="fr-F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une cessation de l’activité humaine.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 question de « l’usage originel » s’avère importante car il peut arriver qu’une occupation légale (urbanisme transitoire) ou illégale (squat) existe sur ce site, mais il reste difficile de l’identifier via la donnée. </a:t>
            </a:r>
            <a:endParaRPr kumimoji="0" lang="fr-FR" altLang="fr-FR" sz="20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3280FA72-EEF2-74B0-D1C1-502219BDE7EA}"/>
              </a:ext>
            </a:extLst>
          </p:cNvPr>
          <p:cNvSpPr txBox="1"/>
          <p:nvPr/>
        </p:nvSpPr>
        <p:spPr>
          <a:xfrm>
            <a:off x="5951466" y="1407820"/>
            <a:ext cx="6097904" cy="2710678"/>
          </a:xfrm>
          <a:prstGeom prst="rect">
            <a:avLst/>
          </a:prstGeom>
          <a:noFill/>
        </p:spPr>
        <p:txBody>
          <a:bodyPr wrap="square">
            <a:spAutoFit/>
          </a:bodyPr>
          <a:lstStyle/>
          <a:p>
            <a:pPr lvl="0" algn="just">
              <a:lnSpc>
                <a:spcPct val="107000"/>
              </a:lnSpc>
              <a:spcBef>
                <a:spcPts val="600"/>
              </a:spcBef>
              <a:spcAft>
                <a:spcPts val="800"/>
              </a:spcAft>
            </a:pPr>
            <a:r>
              <a:rPr lang="fr-FR" sz="2400" b="1" u="sng" dirty="0">
                <a:solidFill>
                  <a:srgbClr val="006666"/>
                </a:solidFill>
                <a:latin typeface="Calibri" panose="020F0502020204030204" pitchFamily="34" charset="0"/>
                <a:ea typeface="Calibri" panose="020F0502020204030204" pitchFamily="34" charset="0"/>
                <a:cs typeface="Calibri" panose="020F0502020204030204" pitchFamily="34" charset="0"/>
              </a:rPr>
              <a:t>2- </a:t>
            </a:r>
            <a:r>
              <a:rPr lang="fr-FR" sz="2400" b="1" u="sng" dirty="0">
                <a:solidFill>
                  <a:srgbClr val="006666"/>
                </a:solidFill>
                <a:effectLst/>
                <a:latin typeface="Calibri" panose="020F0502020204030204" pitchFamily="34" charset="0"/>
                <a:ea typeface="Calibri" panose="020F0502020204030204" pitchFamily="34" charset="0"/>
                <a:cs typeface="Calibri" panose="020F0502020204030204" pitchFamily="34" charset="0"/>
              </a:rPr>
              <a:t>L’état</a:t>
            </a:r>
            <a:r>
              <a:rPr lang="fr-FR" sz="2400" b="1" dirty="0">
                <a:effectLst/>
                <a:latin typeface="Calibri" panose="020F0502020204030204" pitchFamily="34" charset="0"/>
                <a:ea typeface="Calibri" panose="020F0502020204030204" pitchFamily="34" charset="0"/>
                <a:cs typeface="Calibri" panose="020F0502020204030204" pitchFamily="34" charset="0"/>
              </a:rPr>
              <a:t> </a:t>
            </a:r>
            <a:r>
              <a:rPr lang="fr-FR" sz="2000" b="1" dirty="0">
                <a:effectLst/>
                <a:latin typeface="Calibri" panose="020F0502020204030204" pitchFamily="34" charset="0"/>
                <a:ea typeface="Calibri" panose="020F0502020204030204" pitchFamily="34" charset="0"/>
                <a:cs typeface="Calibri" panose="020F0502020204030204" pitchFamily="34" charset="0"/>
              </a:rPr>
              <a:t>: </a:t>
            </a:r>
            <a:r>
              <a:rPr lang="fr-FR" sz="2000" dirty="0">
                <a:effectLst/>
                <a:latin typeface="Calibri" panose="020F0502020204030204" pitchFamily="34" charset="0"/>
                <a:ea typeface="Calibri" panose="020F0502020204030204" pitchFamily="34" charset="0"/>
                <a:cs typeface="Calibri" panose="020F0502020204030204" pitchFamily="34" charset="0"/>
              </a:rPr>
              <a:t>pour qualifier le bien de friche, cela implique que celui-ci ne puisse pas être utilisé en l’état, sans que des aménagements ou travaux préalables soient réalisés.</a:t>
            </a:r>
          </a:p>
          <a:p>
            <a:pPr marL="342900" lvl="0" indent="-342900" algn="just">
              <a:spcBef>
                <a:spcPts val="600"/>
              </a:spcBef>
              <a:buFont typeface="Wingdings" panose="05000000000000000000" pitchFamily="2" charset="2"/>
              <a:buChar char="Ø"/>
            </a:pPr>
            <a:r>
              <a:rPr lang="fr-FR" sz="2000" dirty="0">
                <a:effectLst/>
                <a:latin typeface="Calibri" panose="020F0502020204030204" pitchFamily="34" charset="0"/>
                <a:ea typeface="Calibri" panose="020F0502020204030204" pitchFamily="34" charset="0"/>
                <a:cs typeface="Calibri" panose="020F0502020204030204" pitchFamily="34" charset="0"/>
              </a:rPr>
              <a:t>l’état de </a:t>
            </a:r>
            <a:r>
              <a:rPr lang="fr-FR" sz="2000" u="sng" dirty="0">
                <a:effectLst/>
                <a:latin typeface="Calibri" panose="020F0502020204030204" pitchFamily="34" charset="0"/>
                <a:ea typeface="Calibri" panose="020F0502020204030204" pitchFamily="34" charset="0"/>
                <a:cs typeface="Calibri" panose="020F0502020204030204" pitchFamily="34" charset="0"/>
              </a:rPr>
              <a:t>dégradation physique d’un site,</a:t>
            </a:r>
          </a:p>
          <a:p>
            <a:pPr marL="342900" lvl="0" indent="-342900" algn="just">
              <a:spcBef>
                <a:spcPts val="600"/>
              </a:spcBef>
              <a:buFont typeface="Wingdings" panose="05000000000000000000" pitchFamily="2" charset="2"/>
              <a:buChar char="Ø"/>
            </a:pPr>
            <a:r>
              <a:rPr lang="fr-FR" sz="2000" u="sng" dirty="0">
                <a:latin typeface="Calibri" panose="020F0502020204030204" pitchFamily="34" charset="0"/>
                <a:ea typeface="Calibri" panose="020F0502020204030204" pitchFamily="34" charset="0"/>
                <a:cs typeface="Calibri" panose="020F0502020204030204" pitchFamily="34" charset="0"/>
              </a:rPr>
              <a:t>l</a:t>
            </a:r>
            <a:r>
              <a:rPr lang="fr-FR" sz="2000" u="sng" dirty="0">
                <a:effectLst/>
                <a:latin typeface="Calibri" panose="020F0502020204030204" pitchFamily="34" charset="0"/>
                <a:ea typeface="Calibri" panose="020F0502020204030204" pitchFamily="34" charset="0"/>
                <a:cs typeface="Calibri" panose="020F0502020204030204" pitchFamily="34" charset="0"/>
              </a:rPr>
              <a:t>a présence de pollution</a:t>
            </a:r>
            <a:r>
              <a:rPr lang="fr-FR" sz="2000" dirty="0">
                <a:effectLst/>
                <a:latin typeface="Calibri" panose="020F0502020204030204" pitchFamily="34" charset="0"/>
                <a:ea typeface="Calibri" panose="020F0502020204030204" pitchFamily="34" charset="0"/>
                <a:cs typeface="Calibri" panose="020F0502020204030204" pitchFamily="34" charset="0"/>
              </a:rPr>
              <a:t>. </a:t>
            </a:r>
            <a:endParaRPr lang="fr-F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spcBef>
                <a:spcPts val="600"/>
              </a:spcBef>
              <a:buFont typeface="Wingdings" panose="05000000000000000000" pitchFamily="2" charset="2"/>
              <a:buChar char="Ø"/>
            </a:pPr>
            <a:r>
              <a:rPr lang="fr-FR" sz="2000" dirty="0">
                <a:effectLst/>
                <a:latin typeface="Calibri" panose="020F0502020204030204" pitchFamily="34" charset="0"/>
                <a:ea typeface="Calibri" panose="020F0502020204030204" pitchFamily="34" charset="0"/>
                <a:cs typeface="Calibri" panose="020F0502020204030204" pitchFamily="34" charset="0"/>
              </a:rPr>
              <a:t>Les sites en partie imperméabilisés et nécessitant des actions ou travaux permettant leur renaturation. </a:t>
            </a:r>
          </a:p>
        </p:txBody>
      </p:sp>
      <p:pic>
        <p:nvPicPr>
          <p:cNvPr id="3" name="Image 2">
            <a:extLst>
              <a:ext uri="{FF2B5EF4-FFF2-40B4-BE49-F238E27FC236}">
                <a16:creationId xmlns:a16="http://schemas.microsoft.com/office/drawing/2014/main" id="{2DE16EBD-278A-1A3D-B77C-437363874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1816" y="4206240"/>
            <a:ext cx="2125564" cy="2422071"/>
          </a:xfrm>
          <a:prstGeom prst="rect">
            <a:avLst/>
          </a:prstGeom>
        </p:spPr>
      </p:pic>
      <p:sp>
        <p:nvSpPr>
          <p:cNvPr id="7" name="ZoneTexte 6">
            <a:extLst>
              <a:ext uri="{FF2B5EF4-FFF2-40B4-BE49-F238E27FC236}">
                <a16:creationId xmlns:a16="http://schemas.microsoft.com/office/drawing/2014/main" id="{AC1F21EF-F048-6DA1-7F2A-5898A59A78D9}"/>
              </a:ext>
            </a:extLst>
          </p:cNvPr>
          <p:cNvSpPr txBox="1"/>
          <p:nvPr/>
        </p:nvSpPr>
        <p:spPr>
          <a:xfrm>
            <a:off x="1351891" y="4550950"/>
            <a:ext cx="2049628" cy="369332"/>
          </a:xfrm>
          <a:prstGeom prst="rect">
            <a:avLst/>
          </a:prstGeom>
          <a:noFill/>
        </p:spPr>
        <p:txBody>
          <a:bodyPr wrap="square">
            <a:spAutoFit/>
          </a:bodyPr>
          <a:lstStyle/>
          <a:p>
            <a:r>
              <a:rPr lang="fr-FR" sz="1800" b="0" i="1" dirty="0">
                <a:solidFill>
                  <a:srgbClr val="1C4984"/>
                </a:solidFill>
                <a:effectLst/>
                <a:latin typeface="Calibri" panose="020F0502020204030204" pitchFamily="34" charset="0"/>
                <a:ea typeface="Calibri" panose="020F0502020204030204" pitchFamily="34" charset="0"/>
                <a:cs typeface="Calibri" panose="020F0502020204030204" pitchFamily="34" charset="0"/>
              </a:rPr>
              <a:t> Friche d'habitat</a:t>
            </a:r>
            <a:endParaRPr lang="fr-FR" dirty="0"/>
          </a:p>
        </p:txBody>
      </p:sp>
      <p:sp>
        <p:nvSpPr>
          <p:cNvPr id="6" name="ZoneTexte 5">
            <a:extLst>
              <a:ext uri="{FF2B5EF4-FFF2-40B4-BE49-F238E27FC236}">
                <a16:creationId xmlns:a16="http://schemas.microsoft.com/office/drawing/2014/main" id="{07E46242-B2B1-8350-BBE6-72C8349C3F40}"/>
              </a:ext>
            </a:extLst>
          </p:cNvPr>
          <p:cNvSpPr txBox="1"/>
          <p:nvPr/>
        </p:nvSpPr>
        <p:spPr>
          <a:xfrm>
            <a:off x="92594" y="753397"/>
            <a:ext cx="11140310" cy="369332"/>
          </a:xfrm>
          <a:prstGeom prst="rect">
            <a:avLst/>
          </a:prstGeom>
          <a:noFill/>
        </p:spPr>
        <p:txBody>
          <a:bodyPr wrap="square">
            <a:spAutoFit/>
          </a:bodyPr>
          <a:lstStyle/>
          <a:p>
            <a:r>
              <a:rPr lang="fr-FR" b="1" dirty="0">
                <a:solidFill>
                  <a:srgbClr val="006666"/>
                </a:solidFill>
                <a:latin typeface="Arial" panose="020B0604020202020204" pitchFamily="34" charset="0"/>
                <a:cs typeface="Arial" panose="020B0604020202020204" pitchFamily="34" charset="0"/>
              </a:rPr>
              <a:t>Les éléments d’aide à la reconnaissance d’une friche</a:t>
            </a:r>
            <a:endParaRPr lang="fr-FR" b="1" dirty="0">
              <a:latin typeface="Arial" panose="020B0604020202020204" pitchFamily="34" charset="0"/>
              <a:ea typeface="Roboto" panose="02000000000000000000" pitchFamily="2" charset="0"/>
              <a:cs typeface="Arial" panose="020B0604020202020204" pitchFamily="34" charset="0"/>
            </a:endParaRPr>
          </a:p>
        </p:txBody>
      </p:sp>
      <p:sp>
        <p:nvSpPr>
          <p:cNvPr id="10" name="ZoneTexte 9">
            <a:extLst>
              <a:ext uri="{FF2B5EF4-FFF2-40B4-BE49-F238E27FC236}">
                <a16:creationId xmlns:a16="http://schemas.microsoft.com/office/drawing/2014/main" id="{693D9299-4CA7-C323-D163-62CBD0C1D04C}"/>
              </a:ext>
            </a:extLst>
          </p:cNvPr>
          <p:cNvSpPr txBox="1"/>
          <p:nvPr/>
        </p:nvSpPr>
        <p:spPr>
          <a:xfrm>
            <a:off x="6796203" y="5172288"/>
            <a:ext cx="2049628" cy="369332"/>
          </a:xfrm>
          <a:prstGeom prst="rect">
            <a:avLst/>
          </a:prstGeom>
          <a:noFill/>
        </p:spPr>
        <p:txBody>
          <a:bodyPr wrap="square">
            <a:spAutoFit/>
          </a:bodyPr>
          <a:lstStyle/>
          <a:p>
            <a:r>
              <a:rPr lang="fr-FR" sz="1800" b="0" i="1" dirty="0">
                <a:solidFill>
                  <a:srgbClr val="1C4984"/>
                </a:solidFill>
                <a:effectLst/>
                <a:latin typeface="Calibri" panose="020F0502020204030204" pitchFamily="34" charset="0"/>
                <a:ea typeface="Calibri" panose="020F0502020204030204" pitchFamily="34" charset="0"/>
                <a:cs typeface="Calibri" panose="020F0502020204030204" pitchFamily="34" charset="0"/>
              </a:rPr>
              <a:t> Friche d'habitat</a:t>
            </a:r>
            <a:endParaRPr lang="fr-FR" dirty="0"/>
          </a:p>
        </p:txBody>
      </p:sp>
    </p:spTree>
    <p:extLst>
      <p:ext uri="{BB962C8B-B14F-4D97-AF65-F5344CB8AC3E}">
        <p14:creationId xmlns:p14="http://schemas.microsoft.com/office/powerpoint/2010/main" val="365453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4</a:t>
            </a:fld>
            <a:endParaRPr lang="fr-FR" noProof="0" dirty="0"/>
          </a:p>
        </p:txBody>
      </p:sp>
      <p:sp>
        <p:nvSpPr>
          <p:cNvPr id="2" name="Rectangle 2">
            <a:extLst>
              <a:ext uri="{FF2B5EF4-FFF2-40B4-BE49-F238E27FC236}">
                <a16:creationId xmlns:a16="http://schemas.microsoft.com/office/drawing/2014/main" id="{DD4A1FB1-FD33-DC43-0389-BA338B3A20C6}"/>
              </a:ext>
            </a:extLst>
          </p:cNvPr>
          <p:cNvSpPr>
            <a:spLocks noChangeArrowheads="1"/>
          </p:cNvSpPr>
          <p:nvPr/>
        </p:nvSpPr>
        <p:spPr bwMode="auto">
          <a:xfrm>
            <a:off x="1118393" y="28917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ZoneTexte 7">
            <a:extLst>
              <a:ext uri="{FF2B5EF4-FFF2-40B4-BE49-F238E27FC236}">
                <a16:creationId xmlns:a16="http://schemas.microsoft.com/office/drawing/2014/main" id="{F90ACC9B-2781-1264-26C1-5E2438D5B852}"/>
              </a:ext>
            </a:extLst>
          </p:cNvPr>
          <p:cNvSpPr txBox="1"/>
          <p:nvPr/>
        </p:nvSpPr>
        <p:spPr>
          <a:xfrm>
            <a:off x="315894" y="1375677"/>
            <a:ext cx="6679266" cy="2385268"/>
          </a:xfrm>
          <a:prstGeom prst="rect">
            <a:avLst/>
          </a:prstGeom>
          <a:noFill/>
        </p:spPr>
        <p:txBody>
          <a:bodyPr wrap="square">
            <a:spAutoFit/>
          </a:bodyPr>
          <a:lstStyle/>
          <a:p>
            <a:r>
              <a:rPr lang="fr-FR" sz="2400" b="1" u="sng" dirty="0">
                <a:solidFill>
                  <a:srgbClr val="006666"/>
                </a:solidFill>
                <a:effectLst/>
                <a:latin typeface="Calibri" panose="020F0502020204030204" pitchFamily="34" charset="0"/>
                <a:ea typeface="Calibri" panose="020F0502020204030204" pitchFamily="34" charset="0"/>
                <a:cs typeface="Calibri" panose="020F0502020204030204" pitchFamily="34" charset="0"/>
              </a:rPr>
              <a:t>3- La nature du lieu où se situe la friche </a:t>
            </a:r>
            <a:r>
              <a:rPr lang="fr-FR" sz="2000" b="1" dirty="0">
                <a:effectLst/>
                <a:latin typeface="Calibri" panose="020F0502020204030204" pitchFamily="34" charset="0"/>
                <a:ea typeface="Calibri" panose="020F0502020204030204" pitchFamily="34" charset="0"/>
                <a:cs typeface="Calibri" panose="020F0502020204030204" pitchFamily="34" charset="0"/>
              </a:rPr>
              <a:t>: </a:t>
            </a:r>
            <a:r>
              <a:rPr lang="fr-FR" sz="2000" dirty="0">
                <a:effectLst/>
                <a:latin typeface="Calibri" panose="020F0502020204030204" pitchFamily="34" charset="0"/>
                <a:ea typeface="Calibri" panose="020F0502020204030204" pitchFamily="34" charset="0"/>
                <a:cs typeface="Calibri" panose="020F0502020204030204" pitchFamily="34" charset="0"/>
              </a:rPr>
              <a:t>au sens du code de l’urbanisme ne peut être considéré comme un objet friche tout terrain non bâti à </a:t>
            </a:r>
            <a:r>
              <a:rPr lang="fr-FR" sz="2000" b="1" dirty="0">
                <a:effectLst/>
                <a:latin typeface="Calibri" panose="020F0502020204030204" pitchFamily="34" charset="0"/>
                <a:ea typeface="Calibri" panose="020F0502020204030204" pitchFamily="34" charset="0"/>
                <a:cs typeface="Calibri" panose="020F0502020204030204" pitchFamily="34" charset="0"/>
              </a:rPr>
              <a:t>usage ou à vocation agricole ou forestier</a:t>
            </a:r>
            <a:r>
              <a:rPr lang="fr-FR" sz="2000" b="1" dirty="0">
                <a:latin typeface="Calibri" panose="020F0502020204030204" pitchFamily="34" charset="0"/>
                <a:ea typeface="Calibri" panose="020F0502020204030204" pitchFamily="34" charset="0"/>
                <a:cs typeface="Calibri" panose="020F0502020204030204" pitchFamily="34" charset="0"/>
              </a:rPr>
              <a:t>. </a:t>
            </a:r>
          </a:p>
          <a:p>
            <a:endParaRPr lang="fr-FR" sz="500" b="1" dirty="0">
              <a:effectLst/>
              <a:latin typeface="Calibri" panose="020F0502020204030204" pitchFamily="34" charset="0"/>
              <a:ea typeface="Calibri" panose="020F0502020204030204" pitchFamily="34" charset="0"/>
              <a:cs typeface="Calibri" panose="020F0502020204030204" pitchFamily="34" charset="0"/>
            </a:endParaRPr>
          </a:p>
          <a:p>
            <a:r>
              <a:rPr lang="fr-FR" sz="2000" dirty="0">
                <a:effectLst/>
                <a:latin typeface="Calibri" panose="020F0502020204030204" pitchFamily="34" charset="0"/>
                <a:ea typeface="Calibri" panose="020F0502020204030204" pitchFamily="34" charset="0"/>
                <a:cs typeface="Calibri" panose="020F0502020204030204" pitchFamily="34" charset="0"/>
              </a:rPr>
              <a:t>En contrepartie un </a:t>
            </a:r>
            <a:r>
              <a:rPr lang="fr-FR" sz="2000" b="1" dirty="0">
                <a:effectLst/>
                <a:latin typeface="Calibri" panose="020F0502020204030204" pitchFamily="34" charset="0"/>
                <a:ea typeface="Calibri" panose="020F0502020204030204" pitchFamily="34" charset="0"/>
                <a:cs typeface="Calibri" panose="020F0502020204030204" pitchFamily="34" charset="0"/>
              </a:rPr>
              <a:t>terrain non bâti en zone urbaine et artificialisé</a:t>
            </a:r>
            <a:r>
              <a:rPr lang="fr-FR" sz="2000" dirty="0">
                <a:effectLst/>
                <a:latin typeface="Calibri" panose="020F0502020204030204" pitchFamily="34" charset="0"/>
                <a:ea typeface="Calibri" panose="020F0502020204030204" pitchFamily="34" charset="0"/>
                <a:cs typeface="Calibri" panose="020F0502020204030204" pitchFamily="34" charset="0"/>
              </a:rPr>
              <a:t>, mais également </a:t>
            </a:r>
            <a:r>
              <a:rPr lang="fr-FR" sz="2000" b="1" dirty="0">
                <a:effectLst/>
                <a:latin typeface="Calibri" panose="020F0502020204030204" pitchFamily="34" charset="0"/>
                <a:ea typeface="Calibri" panose="020F0502020204030204" pitchFamily="34" charset="0"/>
                <a:cs typeface="Calibri" panose="020F0502020204030204" pitchFamily="34" charset="0"/>
              </a:rPr>
              <a:t>un terrain bâti au sein d’espaces agricoles ou forestiers peuvent -être qualifié de friche</a:t>
            </a:r>
            <a:r>
              <a:rPr lang="fr-FR" sz="2000" dirty="0">
                <a:effectLst/>
                <a:latin typeface="Calibri" panose="020F0502020204030204" pitchFamily="34" charset="0"/>
                <a:ea typeface="Calibri" panose="020F0502020204030204" pitchFamily="34" charset="0"/>
                <a:cs typeface="Calibri" panose="020F0502020204030204" pitchFamily="34" charset="0"/>
              </a:rPr>
              <a:t>. </a:t>
            </a:r>
            <a:endParaRPr lang="fr-FR" sz="2000" dirty="0">
              <a:latin typeface="Calibri" panose="020F0502020204030204" pitchFamily="34" charset="0"/>
              <a:cs typeface="Calibri" panose="020F0502020204030204" pitchFamily="34" charset="0"/>
            </a:endParaRPr>
          </a:p>
        </p:txBody>
      </p:sp>
      <p:pic>
        <p:nvPicPr>
          <p:cNvPr id="3" name="Image 2" descr="Une image contenant aérien, Photographie aérienne, carte, Vue plongeante&#10;&#10;Description générée automatiquement">
            <a:extLst>
              <a:ext uri="{FF2B5EF4-FFF2-40B4-BE49-F238E27FC236}">
                <a16:creationId xmlns:a16="http://schemas.microsoft.com/office/drawing/2014/main" id="{91696FE3-C32E-9DCD-F471-CEF5F9B161BB}"/>
              </a:ext>
            </a:extLst>
          </p:cNvPr>
          <p:cNvPicPr>
            <a:picLocks noChangeAspect="1"/>
          </p:cNvPicPr>
          <p:nvPr/>
        </p:nvPicPr>
        <p:blipFill>
          <a:blip r:embed="rId3"/>
          <a:stretch/>
        </p:blipFill>
        <p:spPr bwMode="auto">
          <a:xfrm>
            <a:off x="448143" y="4407904"/>
            <a:ext cx="2197434" cy="1949118"/>
          </a:xfrm>
          <a:prstGeom prst="rect">
            <a:avLst/>
          </a:prstGeom>
        </p:spPr>
      </p:pic>
      <p:pic>
        <p:nvPicPr>
          <p:cNvPr id="5" name="Image 4" descr="Une image contenant plein air, bâtiment, ciel, maison&#10;&#10;Description générée automatiquement">
            <a:extLst>
              <a:ext uri="{FF2B5EF4-FFF2-40B4-BE49-F238E27FC236}">
                <a16:creationId xmlns:a16="http://schemas.microsoft.com/office/drawing/2014/main" id="{B8DF521D-D762-8549-CD6A-094839CE3835}"/>
              </a:ext>
            </a:extLst>
          </p:cNvPr>
          <p:cNvPicPr>
            <a:picLocks noChangeAspect="1"/>
          </p:cNvPicPr>
          <p:nvPr/>
        </p:nvPicPr>
        <p:blipFill>
          <a:blip r:embed="rId4"/>
          <a:stretch/>
        </p:blipFill>
        <p:spPr bwMode="auto">
          <a:xfrm>
            <a:off x="2727714" y="4407904"/>
            <a:ext cx="3761439" cy="1980742"/>
          </a:xfrm>
          <a:prstGeom prst="rect">
            <a:avLst/>
          </a:prstGeom>
        </p:spPr>
      </p:pic>
      <p:sp>
        <p:nvSpPr>
          <p:cNvPr id="7" name="ZoneTexte 6">
            <a:extLst>
              <a:ext uri="{FF2B5EF4-FFF2-40B4-BE49-F238E27FC236}">
                <a16:creationId xmlns:a16="http://schemas.microsoft.com/office/drawing/2014/main" id="{7FA9C761-1DBA-C08A-FD85-6385D969FAC4}"/>
              </a:ext>
            </a:extLst>
          </p:cNvPr>
          <p:cNvSpPr txBox="1"/>
          <p:nvPr/>
        </p:nvSpPr>
        <p:spPr>
          <a:xfrm>
            <a:off x="-915738" y="4024534"/>
            <a:ext cx="7122629" cy="369332"/>
          </a:xfrm>
          <a:prstGeom prst="rect">
            <a:avLst/>
          </a:prstGeom>
          <a:noFill/>
        </p:spPr>
        <p:txBody>
          <a:bodyPr wrap="square">
            <a:spAutoFit/>
          </a:bodyPr>
          <a:lstStyle/>
          <a:p>
            <a:pPr algn="ctr"/>
            <a:r>
              <a:rPr lang="fr-FR" sz="1800" b="0" i="1" dirty="0">
                <a:solidFill>
                  <a:srgbClr val="1C4984"/>
                </a:solidFill>
                <a:effectLst/>
                <a:latin typeface="Calibri" panose="020F0502020204030204" pitchFamily="34" charset="0"/>
                <a:ea typeface="Calibri" panose="020F0502020204030204" pitchFamily="34" charset="0"/>
                <a:cs typeface="Calibri" panose="020F0502020204030204" pitchFamily="34" charset="0"/>
              </a:rPr>
              <a:t>Friche touristique : </a:t>
            </a:r>
          </a:p>
        </p:txBody>
      </p:sp>
      <p:sp>
        <p:nvSpPr>
          <p:cNvPr id="6" name="Titre 1">
            <a:extLst>
              <a:ext uri="{FF2B5EF4-FFF2-40B4-BE49-F238E27FC236}">
                <a16:creationId xmlns:a16="http://schemas.microsoft.com/office/drawing/2014/main" id="{392A7BA3-C45C-4EBA-3486-886946B0A7B0}"/>
              </a:ext>
            </a:extLst>
          </p:cNvPr>
          <p:cNvSpPr txBox="1">
            <a:spLocks/>
          </p:cNvSpPr>
          <p:nvPr/>
        </p:nvSpPr>
        <p:spPr>
          <a:xfrm>
            <a:off x="92594" y="106178"/>
            <a:ext cx="11965207" cy="596555"/>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800" dirty="0"/>
              <a:t>Comment comprendre la définition réglementaire ? Et aller plus loin…</a:t>
            </a:r>
          </a:p>
        </p:txBody>
      </p:sp>
      <p:sp>
        <p:nvSpPr>
          <p:cNvPr id="10" name="ZoneTexte 9">
            <a:extLst>
              <a:ext uri="{FF2B5EF4-FFF2-40B4-BE49-F238E27FC236}">
                <a16:creationId xmlns:a16="http://schemas.microsoft.com/office/drawing/2014/main" id="{4A665D0B-7219-F392-8B6E-8EE739931491}"/>
              </a:ext>
            </a:extLst>
          </p:cNvPr>
          <p:cNvSpPr txBox="1"/>
          <p:nvPr/>
        </p:nvSpPr>
        <p:spPr>
          <a:xfrm>
            <a:off x="113081" y="762918"/>
            <a:ext cx="11140310" cy="369332"/>
          </a:xfrm>
          <a:prstGeom prst="rect">
            <a:avLst/>
          </a:prstGeom>
          <a:noFill/>
        </p:spPr>
        <p:txBody>
          <a:bodyPr wrap="square">
            <a:spAutoFit/>
          </a:bodyPr>
          <a:lstStyle/>
          <a:p>
            <a:r>
              <a:rPr lang="fr-FR" b="1" dirty="0">
                <a:solidFill>
                  <a:srgbClr val="006666"/>
                </a:solidFill>
                <a:latin typeface="Arial" panose="020B0604020202020204" pitchFamily="34" charset="0"/>
                <a:cs typeface="Arial" panose="020B0604020202020204" pitchFamily="34" charset="0"/>
              </a:rPr>
              <a:t>Les éléments d’aide à la reconnaissance d’une friche (suite)</a:t>
            </a:r>
            <a:endParaRPr lang="fr-FR" b="1" dirty="0">
              <a:latin typeface="Arial" panose="020B0604020202020204" pitchFamily="34" charset="0"/>
              <a:ea typeface="Roboto" panose="02000000000000000000" pitchFamily="2" charset="0"/>
              <a:cs typeface="Arial" panose="020B0604020202020204" pitchFamily="34" charset="0"/>
            </a:endParaRPr>
          </a:p>
        </p:txBody>
      </p:sp>
      <p:sp>
        <p:nvSpPr>
          <p:cNvPr id="12" name="ZoneTexte 11">
            <a:extLst>
              <a:ext uri="{FF2B5EF4-FFF2-40B4-BE49-F238E27FC236}">
                <a16:creationId xmlns:a16="http://schemas.microsoft.com/office/drawing/2014/main" id="{35233037-F60A-E20B-9EE6-B9B14F4FE70B}"/>
              </a:ext>
            </a:extLst>
          </p:cNvPr>
          <p:cNvSpPr txBox="1"/>
          <p:nvPr/>
        </p:nvSpPr>
        <p:spPr>
          <a:xfrm>
            <a:off x="606575" y="6382490"/>
            <a:ext cx="6097904" cy="369332"/>
          </a:xfrm>
          <a:prstGeom prst="rect">
            <a:avLst/>
          </a:prstGeom>
          <a:noFill/>
        </p:spPr>
        <p:txBody>
          <a:bodyPr wrap="square">
            <a:spAutoFit/>
          </a:bodyPr>
          <a:lstStyle/>
          <a:p>
            <a:pPr algn="ctr"/>
            <a:r>
              <a:rPr lang="fr-FR" i="1" dirty="0">
                <a:solidFill>
                  <a:srgbClr val="1C4984"/>
                </a:solidFill>
                <a:latin typeface="Calibri" panose="020F0502020204030204" pitchFamily="34" charset="0"/>
                <a:ea typeface="Calibri" panose="020F0502020204030204" pitchFamily="34" charset="0"/>
                <a:cs typeface="Calibri" panose="020F0502020204030204" pitchFamily="34" charset="0"/>
              </a:rPr>
              <a:t>A</a:t>
            </a:r>
            <a:r>
              <a:rPr lang="fr-FR" sz="1800" b="0" i="1" dirty="0">
                <a:solidFill>
                  <a:srgbClr val="1C4984"/>
                </a:solidFill>
                <a:effectLst/>
                <a:latin typeface="Calibri" panose="020F0502020204030204" pitchFamily="34" charset="0"/>
                <a:ea typeface="Calibri" panose="020F0502020204030204" pitchFamily="34" charset="0"/>
                <a:cs typeface="Calibri" panose="020F0502020204030204" pitchFamily="34" charset="0"/>
              </a:rPr>
              <a:t>ncienne colonie de vacances de Gréolières-les-Neiges </a:t>
            </a:r>
            <a:endParaRPr lang="fr-FR" sz="1800" b="1" dirty="0">
              <a:solidFill>
                <a:srgbClr val="1C4984"/>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3" name="Image 12" descr="Une image contenant aérien, Photographie aérienne, Vue plongeante, carte&#10;&#10;Description générée automatiquement">
            <a:extLst>
              <a:ext uri="{FF2B5EF4-FFF2-40B4-BE49-F238E27FC236}">
                <a16:creationId xmlns:a16="http://schemas.microsoft.com/office/drawing/2014/main" id="{1B3AA91A-AC09-D9D9-8887-259302588771}"/>
              </a:ext>
            </a:extLst>
          </p:cNvPr>
          <p:cNvPicPr>
            <a:picLocks noChangeAspect="1"/>
          </p:cNvPicPr>
          <p:nvPr/>
        </p:nvPicPr>
        <p:blipFill>
          <a:blip r:embed="rId5"/>
          <a:srcRect b="9429"/>
          <a:stretch/>
        </p:blipFill>
        <p:spPr bwMode="auto">
          <a:xfrm>
            <a:off x="7292086" y="1192107"/>
            <a:ext cx="2298848" cy="2449592"/>
          </a:xfrm>
          <a:prstGeom prst="rect">
            <a:avLst/>
          </a:prstGeom>
          <a:ln>
            <a:noFill/>
          </a:ln>
        </p:spPr>
      </p:pic>
      <p:sp>
        <p:nvSpPr>
          <p:cNvPr id="14" name="ZoneTexte 13">
            <a:extLst>
              <a:ext uri="{FF2B5EF4-FFF2-40B4-BE49-F238E27FC236}">
                <a16:creationId xmlns:a16="http://schemas.microsoft.com/office/drawing/2014/main" id="{306A6CDF-4D73-F578-8692-B64AFFE3E005}"/>
              </a:ext>
            </a:extLst>
          </p:cNvPr>
          <p:cNvSpPr txBox="1"/>
          <p:nvPr/>
        </p:nvSpPr>
        <p:spPr>
          <a:xfrm>
            <a:off x="9590934" y="2047571"/>
            <a:ext cx="1985327" cy="369332"/>
          </a:xfrm>
          <a:prstGeom prst="rect">
            <a:avLst/>
          </a:prstGeom>
          <a:noFill/>
        </p:spPr>
        <p:txBody>
          <a:bodyPr wrap="square">
            <a:spAutoFit/>
          </a:bodyPr>
          <a:lstStyle/>
          <a:p>
            <a:pPr algn="ctr"/>
            <a:r>
              <a:rPr lang="fr-FR" sz="1800" b="0" i="1" dirty="0">
                <a:solidFill>
                  <a:srgbClr val="1C4984"/>
                </a:solidFill>
                <a:effectLst/>
                <a:latin typeface="Calibri" panose="020F0502020204030204" pitchFamily="34" charset="0"/>
                <a:ea typeface="Calibri" panose="020F0502020204030204" pitchFamily="34" charset="0"/>
                <a:cs typeface="Calibri" panose="020F0502020204030204" pitchFamily="34" charset="0"/>
              </a:rPr>
              <a:t>Friche hospitalière </a:t>
            </a:r>
          </a:p>
        </p:txBody>
      </p:sp>
      <p:sp>
        <p:nvSpPr>
          <p:cNvPr id="9" name="Rectangle 2">
            <a:extLst>
              <a:ext uri="{FF2B5EF4-FFF2-40B4-BE49-F238E27FC236}">
                <a16:creationId xmlns:a16="http://schemas.microsoft.com/office/drawing/2014/main" id="{E5F0A7E7-68CF-9844-4EEE-B7ABF6DCE387}"/>
              </a:ext>
            </a:extLst>
          </p:cNvPr>
          <p:cNvSpPr>
            <a:spLocks noChangeArrowheads="1"/>
          </p:cNvSpPr>
          <p:nvPr/>
        </p:nvSpPr>
        <p:spPr bwMode="auto">
          <a:xfrm>
            <a:off x="2615097" y="1524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1064995688" descr="Une image contenant plein air, nuage, ciel, arbre&#10;&#10;Description générée automatiquement">
            <a:extLst>
              <a:ext uri="{FF2B5EF4-FFF2-40B4-BE49-F238E27FC236}">
                <a16:creationId xmlns:a16="http://schemas.microsoft.com/office/drawing/2014/main" id="{F101112A-28C6-90C1-4BC8-88C71B8766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0988"/>
          <a:stretch>
            <a:fillRect/>
          </a:stretch>
        </p:blipFill>
        <p:spPr bwMode="auto">
          <a:xfrm>
            <a:off x="7253499" y="3760538"/>
            <a:ext cx="4674870" cy="22341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FB504A3-0198-AFC2-8EF2-2EEA4D0AEA15}"/>
              </a:ext>
            </a:extLst>
          </p:cNvPr>
          <p:cNvSpPr>
            <a:spLocks noChangeArrowheads="1"/>
          </p:cNvSpPr>
          <p:nvPr/>
        </p:nvSpPr>
        <p:spPr bwMode="auto">
          <a:xfrm>
            <a:off x="2615097" y="20581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48392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5</a:t>
            </a:fld>
            <a:endParaRPr lang="fr-FR" noProof="0"/>
          </a:p>
        </p:txBody>
      </p:sp>
      <p:sp>
        <p:nvSpPr>
          <p:cNvPr id="3" name="ZoneTexte 2">
            <a:extLst>
              <a:ext uri="{FF2B5EF4-FFF2-40B4-BE49-F238E27FC236}">
                <a16:creationId xmlns:a16="http://schemas.microsoft.com/office/drawing/2014/main" id="{D99BFC58-003B-3B38-40AE-913BA6A7996D}"/>
              </a:ext>
            </a:extLst>
          </p:cNvPr>
          <p:cNvSpPr txBox="1"/>
          <p:nvPr/>
        </p:nvSpPr>
        <p:spPr>
          <a:xfrm>
            <a:off x="5658075" y="1313077"/>
            <a:ext cx="6437162" cy="5412834"/>
          </a:xfrm>
          <a:prstGeom prst="rect">
            <a:avLst/>
          </a:prstGeom>
          <a:solidFill>
            <a:schemeClr val="bg1">
              <a:lumMod val="85000"/>
            </a:schemeClr>
          </a:solidFill>
          <a:ln>
            <a:noFill/>
          </a:ln>
        </p:spPr>
        <p:txBody>
          <a:bodyPr wrap="square" lIns="0" tIns="0" rIns="0" bIns="0" rtlCol="0" anchor="t">
            <a:noAutofit/>
          </a:bodyPr>
          <a:lstStyle/>
          <a:p>
            <a:pPr marL="171450" indent="-171450" algn="just">
              <a:buFont typeface="Wingdings" panose="05000000000000000000" pitchFamily="2" charset="2"/>
              <a:buChar char="v"/>
            </a:pPr>
            <a:r>
              <a:rPr lang="fr-FR" sz="1400" b="1" i="0" dirty="0">
                <a:solidFill>
                  <a:srgbClr val="000000"/>
                </a:solidFill>
                <a:effectLst/>
                <a:latin typeface="Roboto" panose="02000000000000000000" pitchFamily="2" charset="0"/>
              </a:rPr>
              <a:t>le term</a:t>
            </a:r>
            <a:r>
              <a:rPr lang="fr-FR" sz="1400" b="1" dirty="0">
                <a:solidFill>
                  <a:srgbClr val="000000"/>
                </a:solidFill>
                <a:latin typeface="Roboto" panose="02000000000000000000" pitchFamily="2" charset="0"/>
              </a:rPr>
              <a:t>e s’applique aujourd’hui </a:t>
            </a:r>
            <a:r>
              <a:rPr lang="fr-FR" sz="1400" b="1" dirty="0">
                <a:solidFill>
                  <a:srgbClr val="009591"/>
                </a:solidFill>
                <a:latin typeface="Roboto" panose="02000000000000000000" pitchFamily="2" charset="0"/>
              </a:rPr>
              <a:t>à tous les fonciers dégradés </a:t>
            </a:r>
            <a:r>
              <a:rPr lang="fr-FR" sz="1400" b="1" dirty="0">
                <a:solidFill>
                  <a:srgbClr val="000000"/>
                </a:solidFill>
                <a:latin typeface="Roboto" panose="02000000000000000000" pitchFamily="2" charset="0"/>
              </a:rPr>
              <a:t>dont l’activité a cessé et qui n’ont pas pas été réhabilités :</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Friches militaires,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Friches hospitalières,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Terrils de stockage,</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Anciennes stations-services,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Activités artisanales potentiellement polluantes,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Délaissés de route,</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Bâtiments publics désaffectés,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Anciennes décharges </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Friches minières</a:t>
            </a:r>
          </a:p>
          <a:p>
            <a:pPr algn="just"/>
            <a:endParaRPr lang="fr-FR" sz="500" b="0" i="0" dirty="0">
              <a:solidFill>
                <a:srgbClr val="000000"/>
              </a:solidFill>
              <a:effectLst/>
              <a:latin typeface="Roboto" panose="02000000000000000000" pitchFamily="2" charset="0"/>
            </a:endParaRPr>
          </a:p>
          <a:p>
            <a:pPr marL="171450" indent="-171450" algn="just">
              <a:buFont typeface="Wingdings" panose="05000000000000000000" pitchFamily="2" charset="2"/>
              <a:buChar char="v"/>
            </a:pPr>
            <a:r>
              <a:rPr lang="fr-FR" sz="1400" b="1" i="0" dirty="0">
                <a:solidFill>
                  <a:srgbClr val="000000"/>
                </a:solidFill>
                <a:effectLst/>
                <a:latin typeface="Roboto" panose="02000000000000000000" pitchFamily="2" charset="0"/>
              </a:rPr>
              <a:t>Mais aussi par une diversification causée par de </a:t>
            </a:r>
            <a:r>
              <a:rPr lang="fr-FR" sz="1400" b="1" i="0" dirty="0">
                <a:solidFill>
                  <a:srgbClr val="009591"/>
                </a:solidFill>
                <a:effectLst/>
                <a:latin typeface="Roboto" panose="02000000000000000000" pitchFamily="2" charset="0"/>
              </a:rPr>
              <a:t>multiples causes de la vacance </a:t>
            </a:r>
            <a:r>
              <a:rPr lang="fr-FR" sz="1400" b="1" i="0" dirty="0">
                <a:solidFill>
                  <a:srgbClr val="000000"/>
                </a:solidFill>
                <a:effectLst/>
                <a:latin typeface="Roboto" panose="02000000000000000000" pitchFamily="2" charset="0"/>
              </a:rPr>
              <a:t>dont elle est le résultat :</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mutations territoriales : délocalisation d’activités sur des lieux plus favorables),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mutations sociétales : changement de modèle économique et de consommation (désindustrialisation…) ou démographique (baisse population et vieillissement) ou de modes de vie (besoin d’extérieurs, autre consommation engendrant un déclin de commerces…),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Politiques publiques de reconfiguration ou de retrait (fermeture de services publics)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Évolutions réglementaires issues de la Loi Royal de 1992 : fermeture d’anciennes décharges brutes)</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Propriétaires ou exploitants défaillants: </a:t>
            </a:r>
          </a:p>
          <a:p>
            <a:pPr marL="285750" indent="-285750" algn="just">
              <a:buFont typeface="Symbol" panose="05050102010706020507" pitchFamily="18" charset="2"/>
              <a:buChar char="Þ"/>
            </a:pPr>
            <a:r>
              <a:rPr lang="fr-FR" sz="1400" dirty="0">
                <a:solidFill>
                  <a:srgbClr val="000000"/>
                </a:solidFill>
                <a:latin typeface="Arial Narrow" panose="020B0606020202030204" pitchFamily="34" charset="0"/>
              </a:rPr>
              <a:t>Politiques locales inadaptées (projets neufs mal définis produisant une </a:t>
            </a:r>
            <a:r>
              <a:rPr lang="fr-FR" sz="1400" dirty="0" err="1">
                <a:solidFill>
                  <a:srgbClr val="000000"/>
                </a:solidFill>
                <a:latin typeface="Arial Narrow" panose="020B0606020202030204" pitchFamily="34" charset="0"/>
              </a:rPr>
              <a:t>sur-offre</a:t>
            </a:r>
            <a:r>
              <a:rPr lang="fr-FR" sz="1400" dirty="0">
                <a:solidFill>
                  <a:srgbClr val="000000"/>
                </a:solidFill>
                <a:latin typeface="Arial Narrow" panose="020B0606020202030204" pitchFamily="34" charset="0"/>
              </a:rPr>
              <a:t> (souvent en extension) et donc un déséquilibre des marchés</a:t>
            </a:r>
            <a:endParaRPr lang="fr-FR" sz="1200" b="0" i="0" dirty="0">
              <a:solidFill>
                <a:srgbClr val="000000"/>
              </a:solidFill>
              <a:effectLst/>
              <a:latin typeface="Roboto" panose="02000000000000000000" pitchFamily="2" charset="0"/>
            </a:endParaRPr>
          </a:p>
        </p:txBody>
      </p:sp>
      <p:sp>
        <p:nvSpPr>
          <p:cNvPr id="6" name="Titre 1">
            <a:extLst>
              <a:ext uri="{FF2B5EF4-FFF2-40B4-BE49-F238E27FC236}">
                <a16:creationId xmlns:a16="http://schemas.microsoft.com/office/drawing/2014/main" id="{8F0F0CE6-54F1-9EE9-6C1E-695F9AC68BC3}"/>
              </a:ext>
            </a:extLst>
          </p:cNvPr>
          <p:cNvSpPr txBox="1">
            <a:spLocks/>
          </p:cNvSpPr>
          <p:nvPr/>
        </p:nvSpPr>
        <p:spPr>
          <a:xfrm>
            <a:off x="0" y="106179"/>
            <a:ext cx="12097576" cy="720000"/>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endParaRPr lang="fr-FR" sz="2800" dirty="0"/>
          </a:p>
        </p:txBody>
      </p:sp>
      <p:sp>
        <p:nvSpPr>
          <p:cNvPr id="8" name="ZoneTexte 7">
            <a:extLst>
              <a:ext uri="{FF2B5EF4-FFF2-40B4-BE49-F238E27FC236}">
                <a16:creationId xmlns:a16="http://schemas.microsoft.com/office/drawing/2014/main" id="{6972047F-0A32-A158-1B5A-94A8F464D312}"/>
              </a:ext>
            </a:extLst>
          </p:cNvPr>
          <p:cNvSpPr txBox="1"/>
          <p:nvPr/>
        </p:nvSpPr>
        <p:spPr>
          <a:xfrm>
            <a:off x="94423" y="869573"/>
            <a:ext cx="9769243" cy="400110"/>
          </a:xfrm>
          <a:prstGeom prst="rect">
            <a:avLst/>
          </a:prstGeom>
          <a:noFill/>
        </p:spPr>
        <p:txBody>
          <a:bodyPr wrap="square">
            <a:spAutoFit/>
          </a:bodyPr>
          <a:lstStyle/>
          <a:p>
            <a:pPr algn="just"/>
            <a:r>
              <a:rPr lang="fr-FR" b="1" i="0" u="sng" cap="small" dirty="0">
                <a:solidFill>
                  <a:srgbClr val="004644"/>
                </a:solidFill>
                <a:effectLst/>
                <a:latin typeface="Roboto" panose="02000000000000000000" pitchFamily="2" charset="0"/>
              </a:rPr>
              <a:t>Derrière un socle communément retrouvé </a:t>
            </a:r>
            <a:r>
              <a:rPr lang="fr-FR" sz="2000" b="1" i="0" u="sng" cap="small" dirty="0">
                <a:solidFill>
                  <a:srgbClr val="004644"/>
                </a:solidFill>
                <a:effectLst/>
                <a:latin typeface="Roboto" panose="02000000000000000000" pitchFamily="2" charset="0"/>
              </a:rPr>
              <a:t>une multiplication des cas de friches</a:t>
            </a:r>
          </a:p>
        </p:txBody>
      </p:sp>
      <p:sp>
        <p:nvSpPr>
          <p:cNvPr id="11" name="ZoneTexte 10">
            <a:extLst>
              <a:ext uri="{FF2B5EF4-FFF2-40B4-BE49-F238E27FC236}">
                <a16:creationId xmlns:a16="http://schemas.microsoft.com/office/drawing/2014/main" id="{5A4ED3ED-7A03-4D4E-D487-7EB74D96F867}"/>
              </a:ext>
            </a:extLst>
          </p:cNvPr>
          <p:cNvSpPr txBox="1"/>
          <p:nvPr/>
        </p:nvSpPr>
        <p:spPr>
          <a:xfrm>
            <a:off x="94423" y="1282300"/>
            <a:ext cx="5660415" cy="738664"/>
          </a:xfrm>
          <a:prstGeom prst="rect">
            <a:avLst/>
          </a:prstGeom>
          <a:noFill/>
        </p:spPr>
        <p:txBody>
          <a:bodyPr wrap="square">
            <a:spAutoFit/>
          </a:bodyPr>
          <a:lstStyle/>
          <a:p>
            <a:pPr marL="285750" indent="-285750">
              <a:buFont typeface="Wingdings" panose="05000000000000000000" pitchFamily="2" charset="2"/>
              <a:buChar char="v"/>
            </a:pPr>
            <a:r>
              <a:rPr lang="fr-FR" sz="1400" b="1" i="0" dirty="0">
                <a:solidFill>
                  <a:srgbClr val="000000"/>
                </a:solidFill>
                <a:effectLst/>
                <a:latin typeface="Roboto" panose="02000000000000000000" pitchFamily="2" charset="0"/>
              </a:rPr>
              <a:t>A l’origine plutôt vue comme industrielle : </a:t>
            </a:r>
            <a:r>
              <a:rPr lang="fr-FR" sz="1400" b="1" i="0" dirty="0">
                <a:solidFill>
                  <a:srgbClr val="009591"/>
                </a:solidFill>
                <a:effectLst/>
                <a:latin typeface="Roboto" panose="02000000000000000000" pitchFamily="2" charset="0"/>
              </a:rPr>
              <a:t>vieille usine désaffectée et polluée</a:t>
            </a:r>
            <a:r>
              <a:rPr lang="fr-FR" sz="1400" b="1" dirty="0">
                <a:solidFill>
                  <a:srgbClr val="000000"/>
                </a:solidFill>
                <a:latin typeface="Roboto" panose="02000000000000000000" pitchFamily="2" charset="0"/>
              </a:rPr>
              <a:t>, un socle commun est conservé par la plupart des travaux</a:t>
            </a:r>
            <a:endParaRPr lang="fr-FR" sz="1400" dirty="0"/>
          </a:p>
        </p:txBody>
      </p:sp>
      <p:sp>
        <p:nvSpPr>
          <p:cNvPr id="12" name="Rectangle : coins arrondis 11">
            <a:extLst>
              <a:ext uri="{FF2B5EF4-FFF2-40B4-BE49-F238E27FC236}">
                <a16:creationId xmlns:a16="http://schemas.microsoft.com/office/drawing/2014/main" id="{9C5811FF-B410-C1D4-05C1-9685FAC67197}"/>
              </a:ext>
            </a:extLst>
          </p:cNvPr>
          <p:cNvSpPr/>
          <p:nvPr/>
        </p:nvSpPr>
        <p:spPr>
          <a:xfrm>
            <a:off x="350761" y="2167467"/>
            <a:ext cx="4373638" cy="3820960"/>
          </a:xfrm>
          <a:prstGeom prst="roundRect">
            <a:avLst/>
          </a:prstGeom>
          <a:solidFill>
            <a:schemeClr val="bg1">
              <a:lumMod val="95000"/>
            </a:schemeClr>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u="sng" dirty="0">
                <a:solidFill>
                  <a:srgbClr val="004644"/>
                </a:solidFill>
                <a:latin typeface="Arial Black" panose="020B0A04020102020204" pitchFamily="34" charset="0"/>
              </a:rPr>
              <a:t>Un socle commun de friches</a:t>
            </a:r>
          </a:p>
          <a:p>
            <a:r>
              <a:rPr lang="fr-FR" dirty="0">
                <a:solidFill>
                  <a:srgbClr val="004644"/>
                </a:solidFill>
                <a:latin typeface="Arial Black" panose="020B0A04020102020204" pitchFamily="34" charset="0"/>
              </a:rPr>
              <a:t> </a:t>
            </a:r>
          </a:p>
          <a:p>
            <a:pPr marL="285750" indent="-285750">
              <a:buFont typeface="Wingdings" panose="05000000000000000000" pitchFamily="2" charset="2"/>
              <a:buChar char="ü"/>
            </a:pPr>
            <a:r>
              <a:rPr lang="fr-FR" dirty="0">
                <a:solidFill>
                  <a:srgbClr val="004644"/>
                </a:solidFill>
                <a:latin typeface="Arial Black" panose="020B0A04020102020204" pitchFamily="34" charset="0"/>
              </a:rPr>
              <a:t>Industrielles ou artisanales </a:t>
            </a:r>
          </a:p>
          <a:p>
            <a:pPr marL="285750" indent="-285750">
              <a:buFont typeface="Wingdings" panose="05000000000000000000" pitchFamily="2" charset="2"/>
              <a:buChar char="ü"/>
            </a:pPr>
            <a:r>
              <a:rPr lang="fr-FR" dirty="0">
                <a:solidFill>
                  <a:srgbClr val="004644"/>
                </a:solidFill>
                <a:latin typeface="Arial Black" panose="020B0A04020102020204" pitchFamily="34" charset="0"/>
              </a:rPr>
              <a:t>Militaires		</a:t>
            </a:r>
          </a:p>
          <a:p>
            <a:pPr marL="285750" indent="-285750">
              <a:buFont typeface="Wingdings" panose="05000000000000000000" pitchFamily="2" charset="2"/>
              <a:buChar char="ü"/>
            </a:pPr>
            <a:r>
              <a:rPr lang="fr-FR" dirty="0">
                <a:solidFill>
                  <a:srgbClr val="004644"/>
                </a:solidFill>
                <a:latin typeface="Arial Black" panose="020B0A04020102020204" pitchFamily="34" charset="0"/>
              </a:rPr>
              <a:t>Tertiaires ou commerciales</a:t>
            </a:r>
          </a:p>
          <a:p>
            <a:pPr marL="285750" indent="-285750">
              <a:buFont typeface="Wingdings" panose="05000000000000000000" pitchFamily="2" charset="2"/>
              <a:buChar char="ü"/>
            </a:pPr>
            <a:r>
              <a:rPr lang="fr-FR" dirty="0">
                <a:solidFill>
                  <a:srgbClr val="004644"/>
                </a:solidFill>
                <a:latin typeface="Arial Black" panose="020B0A04020102020204" pitchFamily="34" charset="0"/>
              </a:rPr>
              <a:t>Habitat 	</a:t>
            </a:r>
            <a:r>
              <a:rPr lang="fr-FR" dirty="0">
                <a:solidFill>
                  <a:srgbClr val="004644"/>
                </a:solidFill>
              </a:rPr>
              <a:t>	</a:t>
            </a:r>
          </a:p>
          <a:p>
            <a:r>
              <a:rPr lang="fr-FR" dirty="0">
                <a:solidFill>
                  <a:srgbClr val="004644"/>
                </a:solidFill>
              </a:rPr>
              <a:t>		</a:t>
            </a:r>
          </a:p>
        </p:txBody>
      </p:sp>
      <p:sp>
        <p:nvSpPr>
          <p:cNvPr id="13" name="Flèche : droite 12">
            <a:extLst>
              <a:ext uri="{FF2B5EF4-FFF2-40B4-BE49-F238E27FC236}">
                <a16:creationId xmlns:a16="http://schemas.microsoft.com/office/drawing/2014/main" id="{E83557FB-94A8-6EA6-1E76-E03C16AB54E3}"/>
              </a:ext>
            </a:extLst>
          </p:cNvPr>
          <p:cNvSpPr/>
          <p:nvPr/>
        </p:nvSpPr>
        <p:spPr>
          <a:xfrm>
            <a:off x="4821162" y="3582460"/>
            <a:ext cx="836913" cy="736600"/>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4644"/>
              </a:solidFill>
            </a:endParaRPr>
          </a:p>
        </p:txBody>
      </p:sp>
      <p:sp>
        <p:nvSpPr>
          <p:cNvPr id="2" name="ZoneTexte 1">
            <a:extLst>
              <a:ext uri="{FF2B5EF4-FFF2-40B4-BE49-F238E27FC236}">
                <a16:creationId xmlns:a16="http://schemas.microsoft.com/office/drawing/2014/main" id="{942B93BA-F028-7DC0-F3CD-D98A42A8F437}"/>
              </a:ext>
            </a:extLst>
          </p:cNvPr>
          <p:cNvSpPr txBox="1"/>
          <p:nvPr/>
        </p:nvSpPr>
        <p:spPr>
          <a:xfrm>
            <a:off x="873880" y="5049761"/>
            <a:ext cx="2904067" cy="427967"/>
          </a:xfrm>
          <a:prstGeom prst="rect">
            <a:avLst/>
          </a:prstGeom>
          <a:noFill/>
        </p:spPr>
        <p:txBody>
          <a:bodyPr wrap="square" lIns="0" tIns="0" rIns="0" bIns="0" rtlCol="0">
            <a:noAutofit/>
          </a:bodyPr>
          <a:lstStyle/>
          <a:p>
            <a:pPr algn="ctr"/>
            <a:r>
              <a:rPr lang="fr-FR" sz="1400" b="1" dirty="0">
                <a:solidFill>
                  <a:srgbClr val="004644"/>
                </a:solidFill>
                <a:latin typeface="Arial Black" panose="020B0A04020102020204" pitchFamily="34" charset="0"/>
              </a:rPr>
              <a:t>A partir desquelles une segmentation est possible </a:t>
            </a:r>
          </a:p>
        </p:txBody>
      </p:sp>
      <p:sp>
        <p:nvSpPr>
          <p:cNvPr id="5" name="Titre 1">
            <a:extLst>
              <a:ext uri="{FF2B5EF4-FFF2-40B4-BE49-F238E27FC236}">
                <a16:creationId xmlns:a16="http://schemas.microsoft.com/office/drawing/2014/main" id="{60BC0904-D6A0-C25F-D29B-D20605552AA2}"/>
              </a:ext>
            </a:extLst>
          </p:cNvPr>
          <p:cNvSpPr txBox="1">
            <a:spLocks/>
          </p:cNvSpPr>
          <p:nvPr/>
        </p:nvSpPr>
        <p:spPr>
          <a:xfrm>
            <a:off x="0" y="199766"/>
            <a:ext cx="11965207" cy="596555"/>
          </a:xfrm>
          <a:prstGeom prst="rect">
            <a:avLst/>
          </a:prstGeom>
          <a:no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800" dirty="0"/>
              <a:t>Une multiplication de situations</a:t>
            </a:r>
          </a:p>
        </p:txBody>
      </p:sp>
    </p:spTree>
    <p:extLst>
      <p:ext uri="{BB962C8B-B14F-4D97-AF65-F5344CB8AC3E}">
        <p14:creationId xmlns:p14="http://schemas.microsoft.com/office/powerpoint/2010/main" val="333217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6</a:t>
            </a:fld>
            <a:endParaRPr lang="fr-FR" noProof="0" dirty="0"/>
          </a:p>
        </p:txBody>
      </p:sp>
      <p:sp>
        <p:nvSpPr>
          <p:cNvPr id="9" name="Titre 1">
            <a:extLst>
              <a:ext uri="{FF2B5EF4-FFF2-40B4-BE49-F238E27FC236}">
                <a16:creationId xmlns:a16="http://schemas.microsoft.com/office/drawing/2014/main" id="{98433CBA-6B58-475A-BAF2-04998BA4A545}"/>
              </a:ext>
            </a:extLst>
          </p:cNvPr>
          <p:cNvSpPr>
            <a:spLocks noGrp="1"/>
          </p:cNvSpPr>
          <p:nvPr>
            <p:ph type="ctrTitle"/>
          </p:nvPr>
        </p:nvSpPr>
        <p:spPr>
          <a:xfrm>
            <a:off x="92594" y="106178"/>
            <a:ext cx="11977485" cy="596555"/>
          </a:xfrm>
          <a:solidFill>
            <a:srgbClr val="004644"/>
          </a:solidFill>
        </p:spPr>
        <p:txBody>
          <a:bodyPr rtlCol="0" anchor="ctr"/>
          <a:lstStyle/>
          <a:p>
            <a:pPr algn="l">
              <a:lnSpc>
                <a:spcPct val="100000"/>
              </a:lnSpc>
              <a:spcBef>
                <a:spcPts val="600"/>
              </a:spcBef>
              <a:spcAft>
                <a:spcPts val="600"/>
              </a:spcAft>
            </a:pPr>
            <a:r>
              <a:rPr lang="fr-FR" sz="2800" dirty="0"/>
              <a:t>LES FRICHES…MAIS QUELLES FRICHES ?... </a:t>
            </a:r>
          </a:p>
        </p:txBody>
      </p:sp>
      <p:sp>
        <p:nvSpPr>
          <p:cNvPr id="2" name="Rectangle 2">
            <a:extLst>
              <a:ext uri="{FF2B5EF4-FFF2-40B4-BE49-F238E27FC236}">
                <a16:creationId xmlns:a16="http://schemas.microsoft.com/office/drawing/2014/main" id="{DD4A1FB1-FD33-DC43-0389-BA338B3A20C6}"/>
              </a:ext>
            </a:extLst>
          </p:cNvPr>
          <p:cNvSpPr>
            <a:spLocks noChangeArrowheads="1"/>
          </p:cNvSpPr>
          <p:nvPr/>
        </p:nvSpPr>
        <p:spPr bwMode="auto">
          <a:xfrm>
            <a:off x="1118393" y="28917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ZoneTexte 6">
            <a:extLst>
              <a:ext uri="{FF2B5EF4-FFF2-40B4-BE49-F238E27FC236}">
                <a16:creationId xmlns:a16="http://schemas.microsoft.com/office/drawing/2014/main" id="{F90ACC9B-2781-1264-26C1-5E2438D5B852}"/>
              </a:ext>
            </a:extLst>
          </p:cNvPr>
          <p:cNvSpPr txBox="1"/>
          <p:nvPr/>
        </p:nvSpPr>
        <p:spPr>
          <a:xfrm>
            <a:off x="92595" y="1127205"/>
            <a:ext cx="5840845" cy="5132174"/>
          </a:xfrm>
          <a:prstGeom prst="rect">
            <a:avLst/>
          </a:prstGeom>
          <a:noFill/>
        </p:spPr>
        <p:txBody>
          <a:bodyPr wrap="square">
            <a:spAutoFit/>
          </a:bodyPr>
          <a:lstStyle/>
          <a:p>
            <a:pPr>
              <a:spcAft>
                <a:spcPts val="600"/>
              </a:spcAft>
            </a:pPr>
            <a:r>
              <a:rPr lang="fr-FR" sz="1600" b="1" dirty="0">
                <a:solidFill>
                  <a:srgbClr val="004644"/>
                </a:solidFill>
                <a:latin typeface="Calibri Light" panose="020F0302020204030204" pitchFamily="34" charset="0"/>
                <a:ea typeface="Calibri" panose="020F0502020204030204" pitchFamily="34" charset="0"/>
              </a:rPr>
              <a:t>DES DÉFINITIONS (et identification) QUI VARIENT EN FONCTION :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Des territoires,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De leurs problématiques et spécificités propres,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Mais avant tout de leurs objectifs </a:t>
            </a:r>
          </a:p>
          <a:p>
            <a:endParaRPr lang="fr-FR" sz="1100" b="1" dirty="0">
              <a:latin typeface="Calibri Light" panose="020F0302020204030204" pitchFamily="34" charset="0"/>
              <a:ea typeface="Calibri" panose="020F0502020204030204" pitchFamily="34" charset="0"/>
            </a:endParaRPr>
          </a:p>
          <a:p>
            <a:pPr algn="ctr"/>
            <a:r>
              <a:rPr lang="fr-FR" sz="1600" b="1" dirty="0">
                <a:solidFill>
                  <a:srgbClr val="004644"/>
                </a:solidFill>
                <a:latin typeface="Calibri" panose="020F0502020204030204" pitchFamily="34" charset="0"/>
                <a:ea typeface="Calibri" panose="020F0502020204030204" pitchFamily="34" charset="0"/>
                <a:cs typeface="Calibri" panose="020F0502020204030204" pitchFamily="34" charset="0"/>
              </a:rPr>
              <a:t>D’UNE ENTRÉE « TYPOLOGIQUE » À UNE</a:t>
            </a:r>
          </a:p>
          <a:p>
            <a:pPr algn="ctr"/>
            <a:r>
              <a:rPr lang="fr-FR" sz="1600" b="1" dirty="0">
                <a:solidFill>
                  <a:srgbClr val="004644"/>
                </a:solidFill>
                <a:latin typeface="Calibri" panose="020F0502020204030204" pitchFamily="34" charset="0"/>
                <a:ea typeface="Calibri" panose="020F0502020204030204" pitchFamily="34" charset="0"/>
                <a:cs typeface="Calibri" panose="020F0502020204030204" pitchFamily="34" charset="0"/>
              </a:rPr>
              <a:t>APPROCHE OPÉRATIONNELLE ?   </a:t>
            </a:r>
          </a:p>
          <a:p>
            <a:endParaRPr lang="fr-FR" sz="1050" b="1" dirty="0">
              <a:latin typeface="Calibri Light" panose="020F0302020204030204" pitchFamily="34" charset="0"/>
              <a:ea typeface="Calibri" panose="020F0502020204030204" pitchFamily="34" charset="0"/>
            </a:endParaRPr>
          </a:p>
          <a:p>
            <a:pPr>
              <a:spcAft>
                <a:spcPts val="600"/>
              </a:spcAft>
            </a:pPr>
            <a:r>
              <a:rPr lang="fr-FR" sz="1600" b="1" dirty="0">
                <a:solidFill>
                  <a:srgbClr val="004644"/>
                </a:solidFill>
                <a:latin typeface="Calibri Light" panose="020F0302020204030204" pitchFamily="34" charset="0"/>
                <a:ea typeface="Calibri" panose="020F0502020204030204" pitchFamily="34" charset="0"/>
              </a:rPr>
              <a:t>DES OBJETS MULTIFORMES ET HÉTÉROGÈNES </a:t>
            </a:r>
            <a:r>
              <a:rPr lang="fr-FR" sz="1600" b="1" dirty="0">
                <a:latin typeface="Calibri Light" panose="020F0302020204030204" pitchFamily="34" charset="0"/>
                <a:ea typeface="Calibri" panose="020F0502020204030204" pitchFamily="34" charset="0"/>
              </a:rPr>
              <a:t>: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Vocation, localisation, taille, état, bâti, occupation, etc…. </a:t>
            </a:r>
          </a:p>
          <a:p>
            <a:endParaRPr lang="fr-FR" sz="1200" b="1" dirty="0">
              <a:latin typeface="Calibri Light" panose="020F0302020204030204" pitchFamily="34" charset="0"/>
              <a:ea typeface="Calibri" panose="020F0502020204030204" pitchFamily="34" charset="0"/>
            </a:endParaRPr>
          </a:p>
          <a:p>
            <a:r>
              <a:rPr lang="fr-FR" sz="1600" b="1" dirty="0">
                <a:solidFill>
                  <a:srgbClr val="004644"/>
                </a:solidFill>
                <a:latin typeface="Calibri Light" panose="020F0302020204030204" pitchFamily="34" charset="0"/>
                <a:ea typeface="Calibri" panose="020F0502020204030204" pitchFamily="34" charset="0"/>
              </a:rPr>
              <a:t>Des entrées COMMUNES mais des critères VARIABLES</a:t>
            </a:r>
          </a:p>
          <a:p>
            <a:endParaRPr lang="fr-FR" sz="1200" b="1" dirty="0">
              <a:latin typeface="Calibri Light" panose="020F0302020204030204" pitchFamily="34" charset="0"/>
              <a:ea typeface="Calibri" panose="020F0502020204030204" pitchFamily="34" charset="0"/>
            </a:endParaRPr>
          </a:p>
          <a:p>
            <a:r>
              <a:rPr lang="fr-FR" sz="1600" b="1" dirty="0">
                <a:solidFill>
                  <a:srgbClr val="004644"/>
                </a:solidFill>
                <a:latin typeface="Calibri Light" panose="020F0302020204030204" pitchFamily="34" charset="0"/>
                <a:ea typeface="Calibri" panose="020F0502020204030204" pitchFamily="34" charset="0"/>
              </a:rPr>
              <a:t>DES APPROCHES (et définitions) QUI SE SONT ENRICHIES  progressivement en lien avec les orientations nationales :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Vacance vs Usage : un bien vacant peu en réalité accueillir des usages, avec une difficulté d’approche par la donnée.</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Vacance totale vs partielle </a:t>
            </a:r>
          </a:p>
          <a:p>
            <a:pPr marL="285750" indent="-285750">
              <a:buFont typeface="Calibri Light" panose="020F0302020204030204" pitchFamily="34" charset="0"/>
              <a:buChar char="‐"/>
            </a:pPr>
            <a:r>
              <a:rPr lang="fr-FR" sz="1600" b="1" dirty="0">
                <a:latin typeface="Calibri Light" panose="020F0302020204030204" pitchFamily="34" charset="0"/>
                <a:ea typeface="Calibri" panose="020F0502020204030204" pitchFamily="34" charset="0"/>
              </a:rPr>
              <a:t>Approche qualitative (terrain) indispensable : subjectivité des acteurs, prise en compte des temporalités, et de la diversité des « droits immobiliers »… </a:t>
            </a:r>
          </a:p>
        </p:txBody>
      </p:sp>
      <p:pic>
        <p:nvPicPr>
          <p:cNvPr id="14" name="image7.png"/>
          <p:cNvPicPr>
            <a:picLocks noChangeAspect="1"/>
          </p:cNvPicPr>
          <p:nvPr/>
        </p:nvPicPr>
        <p:blipFill>
          <a:blip r:embed="rId3"/>
          <a:stretch>
            <a:fillRect/>
          </a:stretch>
        </p:blipFill>
        <p:spPr>
          <a:xfrm>
            <a:off x="8756198" y="6536481"/>
            <a:ext cx="424131" cy="180334"/>
          </a:xfrm>
          <a:prstGeom prst="rect">
            <a:avLst/>
          </a:prstGeom>
          <a:ln w="12700">
            <a:miter lim="400000"/>
          </a:ln>
        </p:spPr>
      </p:pic>
      <p:pic>
        <p:nvPicPr>
          <p:cNvPr id="15" name="Imag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1922" y="6500586"/>
            <a:ext cx="726833" cy="180334"/>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77772" y="6492198"/>
            <a:ext cx="563821" cy="187763"/>
          </a:xfrm>
          <a:prstGeom prst="rect">
            <a:avLst/>
          </a:prstGeom>
        </p:spPr>
      </p:pic>
      <p:pic>
        <p:nvPicPr>
          <p:cNvPr id="17" name="Image 3">
            <a:extLst>
              <a:ext uri="{FF2B5EF4-FFF2-40B4-BE49-F238E27FC236}">
                <a16:creationId xmlns:a16="http://schemas.microsoft.com/office/drawing/2014/main" id="{876AF491-70EC-4296-803C-293D4EFD5E9A}"/>
              </a:ext>
            </a:extLst>
          </p:cNvPr>
          <p:cNvPicPr>
            <a:picLocks noChangeAspect="1"/>
          </p:cNvPicPr>
          <p:nvPr/>
        </p:nvPicPr>
        <p:blipFill>
          <a:blip r:embed="rId6"/>
          <a:stretch>
            <a:fillRect/>
          </a:stretch>
        </p:blipFill>
        <p:spPr>
          <a:xfrm>
            <a:off x="9939036" y="6500586"/>
            <a:ext cx="505454" cy="187764"/>
          </a:xfrm>
          <a:prstGeom prst="rect">
            <a:avLst/>
          </a:prstGeom>
        </p:spPr>
      </p:pic>
      <p:pic>
        <p:nvPicPr>
          <p:cNvPr id="18" name="Image 17" descr="Une image contenant Police, logo, Graphique, symbole&#10;&#10;Description générée automatiquement">
            <a:extLst>
              <a:ext uri="{FF2B5EF4-FFF2-40B4-BE49-F238E27FC236}">
                <a16:creationId xmlns:a16="http://schemas.microsoft.com/office/drawing/2014/main" id="{B1D3D229-6A6F-8A34-9E0B-7C6DA47BD5B8}"/>
              </a:ext>
            </a:extLst>
          </p:cNvPr>
          <p:cNvPicPr>
            <a:picLocks noChangeAspect="1"/>
          </p:cNvPicPr>
          <p:nvPr/>
        </p:nvPicPr>
        <p:blipFill>
          <a:blip r:embed="rId7"/>
          <a:stretch>
            <a:fillRect/>
          </a:stretch>
        </p:blipFill>
        <p:spPr>
          <a:xfrm>
            <a:off x="10541933" y="6451628"/>
            <a:ext cx="475345" cy="268901"/>
          </a:xfrm>
          <a:prstGeom prst="rect">
            <a:avLst/>
          </a:prstGeom>
        </p:spPr>
      </p:pic>
      <p:pic>
        <p:nvPicPr>
          <p:cNvPr id="6" name="Image 5">
            <a:extLst>
              <a:ext uri="{FF2B5EF4-FFF2-40B4-BE49-F238E27FC236}">
                <a16:creationId xmlns:a16="http://schemas.microsoft.com/office/drawing/2014/main" id="{4F4329CB-65C0-3959-6CCD-1A1F0B9CEAB0}"/>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7" t="7219" r="9134" b="3332"/>
          <a:stretch/>
        </p:blipFill>
        <p:spPr bwMode="auto">
          <a:xfrm>
            <a:off x="5933440" y="112946"/>
            <a:ext cx="6098063" cy="6338682"/>
          </a:xfrm>
          <a:prstGeom prst="rect">
            <a:avLst/>
          </a:prstGeom>
          <a:ln>
            <a:noFill/>
          </a:ln>
          <a:effectLst>
            <a:outerShdw blurRad="292100" dist="139700" dir="2700000" rotWithShape="0">
              <a:srgbClr val="333333">
                <a:alpha val="65000"/>
              </a:srgbClr>
            </a:outerShdw>
          </a:effectLst>
        </p:spPr>
      </p:pic>
      <p:sp>
        <p:nvSpPr>
          <p:cNvPr id="3" name="ZoneTexte 2">
            <a:extLst>
              <a:ext uri="{FF2B5EF4-FFF2-40B4-BE49-F238E27FC236}">
                <a16:creationId xmlns:a16="http://schemas.microsoft.com/office/drawing/2014/main" id="{4279F75F-05A6-EAA3-C3C4-48C4677D85B8}"/>
              </a:ext>
            </a:extLst>
          </p:cNvPr>
          <p:cNvSpPr txBox="1"/>
          <p:nvPr/>
        </p:nvSpPr>
        <p:spPr>
          <a:xfrm>
            <a:off x="160497" y="717303"/>
            <a:ext cx="11140310" cy="369332"/>
          </a:xfrm>
          <a:prstGeom prst="rect">
            <a:avLst/>
          </a:prstGeom>
          <a:noFill/>
        </p:spPr>
        <p:txBody>
          <a:bodyPr wrap="square">
            <a:spAutoFit/>
          </a:bodyPr>
          <a:lstStyle/>
          <a:p>
            <a:r>
              <a:rPr lang="fr-FR" b="1" dirty="0">
                <a:solidFill>
                  <a:srgbClr val="006666"/>
                </a:solidFill>
                <a:latin typeface="Arial" panose="020B0604020202020204" pitchFamily="34" charset="0"/>
                <a:ea typeface="Roboto" panose="02000000000000000000" pitchFamily="2" charset="0"/>
                <a:cs typeface="Arial" panose="020B0604020202020204" pitchFamily="34" charset="0"/>
              </a:rPr>
              <a:t>…Critères d’inclusion / d’exclusion pour une aide au repérage</a:t>
            </a:r>
            <a:endParaRPr lang="fr-FR" b="1" dirty="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6304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0016311-0BF2-7C2D-89A9-D7D038D8AA16}"/>
              </a:ext>
            </a:extLst>
          </p:cNvPr>
          <p:cNvSpPr txBox="1"/>
          <p:nvPr/>
        </p:nvSpPr>
        <p:spPr>
          <a:xfrm>
            <a:off x="323246" y="954830"/>
            <a:ext cx="11774330" cy="2062103"/>
          </a:xfrm>
          <a:prstGeom prst="rect">
            <a:avLst/>
          </a:prstGeom>
          <a:noFill/>
        </p:spPr>
        <p:txBody>
          <a:bodyPr wrap="square" rtlCol="0">
            <a:spAutoFit/>
          </a:bodyPr>
          <a:lstStyle/>
          <a:p>
            <a:r>
              <a:rPr lang="fr-FR" b="1" u="sng" dirty="0">
                <a:solidFill>
                  <a:srgbClr val="006666"/>
                </a:solidFill>
                <a:latin typeface="Arial" panose="020B0604020202020204" pitchFamily="34" charset="0"/>
                <a:cs typeface="Arial" panose="020B0604020202020204" pitchFamily="34" charset="0"/>
              </a:rPr>
              <a:t>La méthode de repérage :</a:t>
            </a:r>
          </a:p>
          <a:p>
            <a:endParaRPr lang="fr-FR" sz="1600" b="0" i="0" u="none" strike="noStrike" dirty="0">
              <a:solidFill>
                <a:srgbClr val="000000"/>
              </a:solidFill>
              <a:effectLst/>
              <a:latin typeface="Calibri" panose="020F0502020204030204" pitchFamily="34" charset="0"/>
            </a:endParaRPr>
          </a:p>
          <a:p>
            <a:pPr marL="342900" indent="-342900">
              <a:buFont typeface="Arial" panose="020B0604020202020204" pitchFamily="34" charset="0"/>
              <a:buChar char="•"/>
            </a:pPr>
            <a:r>
              <a:rPr lang="fr-FR" sz="2000" dirty="0">
                <a:solidFill>
                  <a:srgbClr val="000000"/>
                </a:solidFill>
                <a:latin typeface="Calibri" panose="020F0502020204030204" pitchFamily="34" charset="0"/>
                <a:cs typeface="Calibri" panose="020F0502020204030204" pitchFamily="34" charset="0"/>
              </a:rPr>
              <a:t>Pas de méthode toute automatique pour réaliser un inventaire de friches.</a:t>
            </a:r>
          </a:p>
          <a:p>
            <a:pPr marL="342900" indent="-342900">
              <a:buFont typeface="Arial" panose="020B0604020202020204" pitchFamily="34" charset="0"/>
              <a:buChar char="•"/>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 de </a:t>
            </a:r>
            <a:r>
              <a:rPr lang="fr-FR" sz="2000" dirty="0">
                <a:effectLst/>
                <a:latin typeface="Calibri" panose="020F0502020204030204" pitchFamily="34" charset="0"/>
                <a:ea typeface="Calibri" panose="020F0502020204030204" pitchFamily="34" charset="0"/>
                <a:cs typeface="Calibri" panose="020F0502020204030204" pitchFamily="34" charset="0"/>
              </a:rPr>
              <a:t>base de données unique et consensuelle qui permette de recenser les friches. </a:t>
            </a:r>
          </a:p>
          <a:p>
            <a:endParaRPr lang="fr-FR" sz="1800" dirty="0">
              <a:effectLst/>
              <a:latin typeface="Calibri Light" panose="020F0302020204030204" pitchFamily="34" charset="0"/>
              <a:ea typeface="Calibri" panose="020F0502020204030204" pitchFamily="34" charset="0"/>
            </a:endParaRPr>
          </a:p>
          <a:p>
            <a:r>
              <a:rPr lang="fr-FR" b="1" dirty="0">
                <a:solidFill>
                  <a:srgbClr val="006666"/>
                </a:solidFill>
                <a:latin typeface="Calibri Light" panose="020F0302020204030204" pitchFamily="34" charset="0"/>
                <a:ea typeface="Calibri" panose="020F0502020204030204" pitchFamily="34" charset="0"/>
              </a:rPr>
              <a:t>=&gt; </a:t>
            </a:r>
            <a:r>
              <a:rPr lang="fr-FR" sz="1800" b="1" dirty="0">
                <a:solidFill>
                  <a:srgbClr val="006666"/>
                </a:solidFill>
                <a:effectLst/>
                <a:latin typeface="Calibri Light" panose="020F0302020204030204" pitchFamily="34" charset="0"/>
                <a:ea typeface="Calibri" panose="020F0502020204030204" pitchFamily="34" charset="0"/>
              </a:rPr>
              <a:t>La réalisation d’un inventaire des friches d’un territoire nécessite donc un travail de recherche et de croisement de 2 sources d’informations : </a:t>
            </a:r>
            <a:r>
              <a:rPr lang="fr-FR" sz="1800" b="1" u="sng" dirty="0">
                <a:solidFill>
                  <a:srgbClr val="006666"/>
                </a:solidFill>
                <a:effectLst/>
                <a:latin typeface="Calibri Light" panose="020F0302020204030204" pitchFamily="34" charset="0"/>
                <a:ea typeface="Calibri" panose="020F0502020204030204" pitchFamily="34" charset="0"/>
              </a:rPr>
              <a:t>connaissance terrain et travaux existants + bases de données </a:t>
            </a:r>
            <a:endParaRPr lang="fr-FR" sz="2000" b="1" u="sng" dirty="0">
              <a:solidFill>
                <a:srgbClr val="006666"/>
              </a:solidFill>
              <a:latin typeface="Calibri" panose="020F0502020204030204" pitchFamily="34" charset="0"/>
            </a:endParaRPr>
          </a:p>
        </p:txBody>
      </p:sp>
      <p:sp>
        <p:nvSpPr>
          <p:cNvPr id="6" name="ZoneTexte 5">
            <a:extLst>
              <a:ext uri="{FF2B5EF4-FFF2-40B4-BE49-F238E27FC236}">
                <a16:creationId xmlns:a16="http://schemas.microsoft.com/office/drawing/2014/main" id="{E53F34B4-BF06-73EB-2268-66193838E7A7}"/>
              </a:ext>
            </a:extLst>
          </p:cNvPr>
          <p:cNvSpPr txBox="1"/>
          <p:nvPr/>
        </p:nvSpPr>
        <p:spPr>
          <a:xfrm>
            <a:off x="8828706" y="3181691"/>
            <a:ext cx="2621230" cy="369332"/>
          </a:xfrm>
          <a:prstGeom prst="rect">
            <a:avLst/>
          </a:prstGeom>
          <a:noFill/>
        </p:spPr>
        <p:txBody>
          <a:bodyPr wrap="none" rtlCol="0">
            <a:spAutoFit/>
          </a:bodyPr>
          <a:lstStyle/>
          <a:p>
            <a:r>
              <a:rPr lang="fr-FR" b="1" u="sng" dirty="0">
                <a:solidFill>
                  <a:srgbClr val="006666"/>
                </a:solidFill>
                <a:latin typeface="Arial" panose="020B0604020202020204" pitchFamily="34" charset="0"/>
                <a:cs typeface="Arial" panose="020B0604020202020204" pitchFamily="34" charset="0"/>
              </a:rPr>
              <a:t>2- Remontées terrain :</a:t>
            </a:r>
          </a:p>
        </p:txBody>
      </p:sp>
      <p:sp>
        <p:nvSpPr>
          <p:cNvPr id="7" name="ZoneTexte 6">
            <a:extLst>
              <a:ext uri="{FF2B5EF4-FFF2-40B4-BE49-F238E27FC236}">
                <a16:creationId xmlns:a16="http://schemas.microsoft.com/office/drawing/2014/main" id="{A45B6FA6-B64E-DB9A-FDB8-669671394DCB}"/>
              </a:ext>
            </a:extLst>
          </p:cNvPr>
          <p:cNvSpPr txBox="1"/>
          <p:nvPr/>
        </p:nvSpPr>
        <p:spPr>
          <a:xfrm>
            <a:off x="323246" y="3181691"/>
            <a:ext cx="2621230" cy="369332"/>
          </a:xfrm>
          <a:prstGeom prst="rect">
            <a:avLst/>
          </a:prstGeom>
          <a:noFill/>
        </p:spPr>
        <p:txBody>
          <a:bodyPr wrap="none" rtlCol="0">
            <a:spAutoFit/>
          </a:bodyPr>
          <a:lstStyle/>
          <a:p>
            <a:r>
              <a:rPr lang="fr-FR" b="1" u="sng" dirty="0">
                <a:solidFill>
                  <a:srgbClr val="006666"/>
                </a:solidFill>
                <a:latin typeface="Arial" panose="020B0604020202020204" pitchFamily="34" charset="0"/>
                <a:cs typeface="Arial" panose="020B0604020202020204" pitchFamily="34" charset="0"/>
              </a:rPr>
              <a:t>1- Bases de données :</a:t>
            </a:r>
          </a:p>
        </p:txBody>
      </p:sp>
      <p:sp>
        <p:nvSpPr>
          <p:cNvPr id="2" name="ZoneTexte 1">
            <a:extLst>
              <a:ext uri="{FF2B5EF4-FFF2-40B4-BE49-F238E27FC236}">
                <a16:creationId xmlns:a16="http://schemas.microsoft.com/office/drawing/2014/main" id="{19AB81E2-2D99-978E-7131-ADC7740D113E}"/>
              </a:ext>
            </a:extLst>
          </p:cNvPr>
          <p:cNvSpPr txBox="1"/>
          <p:nvPr/>
        </p:nvSpPr>
        <p:spPr>
          <a:xfrm>
            <a:off x="323247" y="3687178"/>
            <a:ext cx="2831433" cy="2862322"/>
          </a:xfrm>
          <a:prstGeom prst="rect">
            <a:avLst/>
          </a:prstGeom>
          <a:noFill/>
        </p:spPr>
        <p:txBody>
          <a:bodyPr wrap="square" rtlCol="0">
            <a:spAutoFit/>
          </a:bodyPr>
          <a:lstStyle/>
          <a:p>
            <a:r>
              <a:rPr lang="fr-FR" sz="2000" i="0" u="none" strike="noStrike" dirty="0">
                <a:effectLst/>
                <a:latin typeface="Calibri" panose="020F0502020204030204" pitchFamily="34" charset="0"/>
              </a:rPr>
              <a:t>Elles permettent :</a:t>
            </a:r>
          </a:p>
          <a:p>
            <a:pPr marL="285750" indent="-285750">
              <a:buFont typeface="Arial" panose="020B0604020202020204" pitchFamily="34" charset="0"/>
              <a:buChar char="•"/>
            </a:pPr>
            <a:r>
              <a:rPr lang="fr-FR" sz="2000" dirty="0">
                <a:latin typeface="Calibri" panose="020F0502020204030204" pitchFamily="34" charset="0"/>
              </a:rPr>
              <a:t>d’</a:t>
            </a:r>
            <a:r>
              <a:rPr lang="fr-FR" sz="2000" b="1" dirty="0">
                <a:latin typeface="Calibri" panose="020F0502020204030204" pitchFamily="34" charset="0"/>
              </a:rPr>
              <a:t>identifier d</a:t>
            </a:r>
            <a:r>
              <a:rPr lang="fr-FR" sz="2000" b="1" i="0" u="none" strike="noStrike" dirty="0">
                <a:effectLst/>
                <a:latin typeface="Calibri" panose="020F0502020204030204" pitchFamily="34" charset="0"/>
              </a:rPr>
              <a:t>es sites potentiels</a:t>
            </a:r>
            <a:r>
              <a:rPr lang="fr-FR" sz="2000" i="0" u="none" strike="noStrike" dirty="0">
                <a:effectLst/>
                <a:latin typeface="Calibri" panose="020F0502020204030204" pitchFamily="34" charset="0"/>
              </a:rPr>
              <a:t>, en cherchant </a:t>
            </a:r>
            <a:r>
              <a:rPr lang="fr-FR" sz="2000" b="1" i="0" u="none" strike="noStrike" dirty="0">
                <a:effectLst/>
                <a:latin typeface="Calibri" panose="020F0502020204030204" pitchFamily="34" charset="0"/>
              </a:rPr>
              <a:t>des faisceaux </a:t>
            </a:r>
            <a:r>
              <a:rPr lang="fr-FR" sz="2000" i="0" u="none" strike="noStrike" dirty="0">
                <a:effectLst/>
                <a:latin typeface="Calibri" panose="020F0502020204030204" pitchFamily="34" charset="0"/>
              </a:rPr>
              <a:t>d'indicateurs</a:t>
            </a:r>
            <a:r>
              <a:rPr lang="fr-FR" sz="2000" b="1" i="0" u="none" strike="noStrike" dirty="0">
                <a:effectLst/>
                <a:latin typeface="Calibri" panose="020F0502020204030204" pitchFamily="34" charset="0"/>
              </a:rPr>
              <a:t> convergents </a:t>
            </a:r>
            <a:r>
              <a:rPr lang="fr-FR" sz="2000" i="0" u="none" strike="noStrike" dirty="0">
                <a:effectLst/>
                <a:latin typeface="Calibri" panose="020F0502020204030204" pitchFamily="34" charset="0"/>
              </a:rPr>
              <a:t>de friches</a:t>
            </a:r>
          </a:p>
          <a:p>
            <a:pPr marL="285750" indent="-285750">
              <a:buFont typeface="Arial" panose="020B0604020202020204" pitchFamily="34" charset="0"/>
              <a:buChar char="•"/>
            </a:pPr>
            <a:r>
              <a:rPr lang="fr-FR" sz="2000" i="0" u="none" strike="noStrike" dirty="0">
                <a:effectLst/>
                <a:latin typeface="Calibri" panose="020F0502020204030204" pitchFamily="34" charset="0"/>
              </a:rPr>
              <a:t>De </a:t>
            </a:r>
            <a:r>
              <a:rPr lang="fr-FR" sz="2000" b="1" i="0" u="none" strike="noStrike" dirty="0">
                <a:effectLst/>
                <a:latin typeface="Calibri" panose="020F0502020204030204" pitchFamily="34" charset="0"/>
              </a:rPr>
              <a:t>qualifier</a:t>
            </a:r>
            <a:r>
              <a:rPr lang="fr-FR" sz="2000" i="0" u="none" strike="noStrike" dirty="0">
                <a:effectLst/>
                <a:latin typeface="Calibri" panose="020F0502020204030204" pitchFamily="34" charset="0"/>
              </a:rPr>
              <a:t> ces sites potentiels</a:t>
            </a:r>
            <a:endParaRPr lang="fr-FR" sz="2000" dirty="0"/>
          </a:p>
        </p:txBody>
      </p:sp>
      <p:pic>
        <p:nvPicPr>
          <p:cNvPr id="19" name="Image 18">
            <a:extLst>
              <a:ext uri="{FF2B5EF4-FFF2-40B4-BE49-F238E27FC236}">
                <a16:creationId xmlns:a16="http://schemas.microsoft.com/office/drawing/2014/main" id="{22F5C343-4FE3-D00B-A840-B566C62AF817}"/>
              </a:ext>
            </a:extLst>
          </p:cNvPr>
          <p:cNvPicPr>
            <a:picLocks noChangeAspect="1"/>
          </p:cNvPicPr>
          <p:nvPr/>
        </p:nvPicPr>
        <p:blipFill>
          <a:blip r:embed="rId3"/>
          <a:stretch>
            <a:fillRect/>
          </a:stretch>
        </p:blipFill>
        <p:spPr>
          <a:xfrm>
            <a:off x="3154680" y="3429000"/>
            <a:ext cx="5589270" cy="3138408"/>
          </a:xfrm>
          <a:prstGeom prst="rect">
            <a:avLst/>
          </a:prstGeom>
        </p:spPr>
      </p:pic>
      <p:sp>
        <p:nvSpPr>
          <p:cNvPr id="20" name="ZoneTexte 19">
            <a:extLst>
              <a:ext uri="{FF2B5EF4-FFF2-40B4-BE49-F238E27FC236}">
                <a16:creationId xmlns:a16="http://schemas.microsoft.com/office/drawing/2014/main" id="{B5E7BC25-9869-C923-B7AF-6362BCCE23F5}"/>
              </a:ext>
            </a:extLst>
          </p:cNvPr>
          <p:cNvSpPr txBox="1"/>
          <p:nvPr/>
        </p:nvSpPr>
        <p:spPr>
          <a:xfrm>
            <a:off x="8911837" y="3841068"/>
            <a:ext cx="2956916" cy="2246769"/>
          </a:xfrm>
          <a:prstGeom prst="rect">
            <a:avLst/>
          </a:prstGeom>
          <a:noFill/>
        </p:spPr>
        <p:txBody>
          <a:bodyPr wrap="square" rtlCol="0">
            <a:spAutoFit/>
          </a:bodyPr>
          <a:lstStyle/>
          <a:p>
            <a:r>
              <a:rPr lang="fr-FR" sz="2000" i="0" u="none" strike="noStrike" dirty="0">
                <a:effectLst/>
                <a:latin typeface="Calibri" panose="020F0502020204030204" pitchFamily="34" charset="0"/>
              </a:rPr>
              <a:t>Chaque travail d'inventaire doit faire l'objet de vérification "terrain", d'enquête (déplacement sur site ou confrontation à la connaissance des acteurs terrain). </a:t>
            </a:r>
            <a:endParaRPr lang="fr-FR" sz="2000" dirty="0"/>
          </a:p>
        </p:txBody>
      </p:sp>
      <p:sp>
        <p:nvSpPr>
          <p:cNvPr id="3" name="Titre 1">
            <a:extLst>
              <a:ext uri="{FF2B5EF4-FFF2-40B4-BE49-F238E27FC236}">
                <a16:creationId xmlns:a16="http://schemas.microsoft.com/office/drawing/2014/main" id="{6DC51784-21DE-D7A4-A88C-D7302144B5D0}"/>
              </a:ext>
            </a:extLst>
          </p:cNvPr>
          <p:cNvSpPr txBox="1">
            <a:spLocks/>
          </p:cNvSpPr>
          <p:nvPr/>
        </p:nvSpPr>
        <p:spPr>
          <a:xfrm>
            <a:off x="94424" y="106179"/>
            <a:ext cx="12003152" cy="720000"/>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800" dirty="0"/>
              <a:t>Des méthodes de repérage variables selon les objectifs, mais des invariants</a:t>
            </a:r>
          </a:p>
        </p:txBody>
      </p:sp>
      <p:sp>
        <p:nvSpPr>
          <p:cNvPr id="5" name="Espace réservé du numéro de diapositive 3">
            <a:extLst>
              <a:ext uri="{FF2B5EF4-FFF2-40B4-BE49-F238E27FC236}">
                <a16:creationId xmlns:a16="http://schemas.microsoft.com/office/drawing/2014/main" id="{0659FC19-0702-456D-A6FF-B452A7999F37}"/>
              </a:ext>
            </a:extLst>
          </p:cNvPr>
          <p:cNvSpPr txBox="1">
            <a:spLocks/>
          </p:cNvSpPr>
          <p:nvPr/>
        </p:nvSpPr>
        <p:spPr>
          <a:xfrm>
            <a:off x="11496369" y="6155190"/>
            <a:ext cx="432000" cy="432000"/>
          </a:xfrm>
          <a:prstGeom prst="ellipse">
            <a:avLst/>
          </a:prstGeom>
        </p:spPr>
        <p:txBody>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fr-FR" smtClean="0"/>
              <a:pPr/>
              <a:t>7</a:t>
            </a:fld>
            <a:endParaRPr lang="fr-FR" dirty="0"/>
          </a:p>
        </p:txBody>
      </p:sp>
    </p:spTree>
    <p:extLst>
      <p:ext uri="{BB962C8B-B14F-4D97-AF65-F5344CB8AC3E}">
        <p14:creationId xmlns:p14="http://schemas.microsoft.com/office/powerpoint/2010/main" val="280640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8</a:t>
            </a:fld>
            <a:endParaRPr lang="fr-FR" noProof="0"/>
          </a:p>
        </p:txBody>
      </p:sp>
      <p:sp>
        <p:nvSpPr>
          <p:cNvPr id="6" name="Titre 1">
            <a:extLst>
              <a:ext uri="{FF2B5EF4-FFF2-40B4-BE49-F238E27FC236}">
                <a16:creationId xmlns:a16="http://schemas.microsoft.com/office/drawing/2014/main" id="{4854FC09-B3CA-5958-283B-CFE3A9326EEE}"/>
              </a:ext>
            </a:extLst>
          </p:cNvPr>
          <p:cNvSpPr txBox="1">
            <a:spLocks/>
          </p:cNvSpPr>
          <p:nvPr/>
        </p:nvSpPr>
        <p:spPr>
          <a:xfrm>
            <a:off x="94424" y="106179"/>
            <a:ext cx="12003152" cy="720000"/>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800" dirty="0"/>
              <a:t>Un faisceau d’indices à partir de bases de données SIG et acteurs terrain</a:t>
            </a:r>
          </a:p>
        </p:txBody>
      </p:sp>
      <p:sp>
        <p:nvSpPr>
          <p:cNvPr id="3" name="Rectangle : coins arrondis 2">
            <a:extLst>
              <a:ext uri="{FF2B5EF4-FFF2-40B4-BE49-F238E27FC236}">
                <a16:creationId xmlns:a16="http://schemas.microsoft.com/office/drawing/2014/main" id="{7253F12A-70E9-C8C2-71C0-9C957AF0EEE2}"/>
              </a:ext>
            </a:extLst>
          </p:cNvPr>
          <p:cNvSpPr/>
          <p:nvPr/>
        </p:nvSpPr>
        <p:spPr>
          <a:xfrm>
            <a:off x="1128968" y="918330"/>
            <a:ext cx="4879403" cy="2980964"/>
          </a:xfrm>
          <a:prstGeom prst="roundRect">
            <a:avLst/>
          </a:prstGeom>
          <a:solidFill>
            <a:srgbClr val="009591"/>
          </a:solidFill>
          <a:ln>
            <a:solidFill>
              <a:srgbClr val="07E7D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b="1" u="sng" dirty="0">
                <a:solidFill>
                  <a:schemeClr val="bg1"/>
                </a:solidFill>
              </a:rPr>
              <a:t>Pré-repérage :</a:t>
            </a:r>
          </a:p>
          <a:p>
            <a:pPr marL="285750" indent="-285750">
              <a:buFont typeface="Arial" panose="020B0604020202020204" pitchFamily="34" charset="0"/>
              <a:buChar char="•"/>
            </a:pP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Cartofriches</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 //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urban</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simul</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OpenFricheMap</a:t>
            </a: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Casias</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 (ex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Basias</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Ex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Basol</a:t>
            </a: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LOVAC</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LOCOMVAC</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MOS et OCSGE</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Bases ou listes locales</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Arrêtés de péril</a:t>
            </a:r>
            <a:endParaRPr lang="fr-FR"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Enedis</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Etc.</a:t>
            </a:r>
          </a:p>
          <a:p>
            <a:pPr marL="285750" indent="-285750">
              <a:buFont typeface="Arial" panose="020B0604020202020204" pitchFamily="34" charset="0"/>
              <a:buChar char="•"/>
            </a:pP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 coins arrondis 4">
            <a:extLst>
              <a:ext uri="{FF2B5EF4-FFF2-40B4-BE49-F238E27FC236}">
                <a16:creationId xmlns:a16="http://schemas.microsoft.com/office/drawing/2014/main" id="{5BF8629A-EB74-A072-F8DF-9D6E9E574161}"/>
              </a:ext>
            </a:extLst>
          </p:cNvPr>
          <p:cNvSpPr/>
          <p:nvPr/>
        </p:nvSpPr>
        <p:spPr>
          <a:xfrm>
            <a:off x="6183631" y="918330"/>
            <a:ext cx="2857500" cy="2980964"/>
          </a:xfrm>
          <a:prstGeom prst="roundRect">
            <a:avLst/>
          </a:prstGeom>
          <a:solidFill>
            <a:srgbClr val="009591"/>
          </a:solidFill>
          <a:ln>
            <a:solidFill>
              <a:srgbClr val="07E7D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b="1" u="sng" dirty="0">
                <a:solidFill>
                  <a:schemeClr val="bg1"/>
                </a:solidFill>
              </a:rPr>
              <a:t>Qualification</a:t>
            </a:r>
            <a:r>
              <a:rPr lang="fr-FR" sz="2000" b="1" dirty="0">
                <a:solidFill>
                  <a:schemeClr val="bg1"/>
                </a:solidFill>
              </a:rPr>
              <a:t> :</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Fichiers fonciers</a:t>
            </a:r>
          </a:p>
          <a:p>
            <a:pPr marL="285750" indent="-285750">
              <a:buFont typeface="Arial" panose="020B0604020202020204" pitchFamily="34" charset="0"/>
              <a:buChar char="•"/>
            </a:pPr>
            <a:r>
              <a:rPr lang="fr-FR"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DV3F</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SITADEL</a:t>
            </a:r>
          </a:p>
          <a:p>
            <a:pPr marL="285750" indent="-285750">
              <a:buFont typeface="Arial" panose="020B0604020202020204" pitchFamily="34" charset="0"/>
              <a:buChar char="•"/>
            </a:pPr>
            <a:r>
              <a:rPr lang="fr-FR" sz="1600" b="0" i="0" u="none" strike="noStrike" dirty="0" err="1">
                <a:solidFill>
                  <a:schemeClr val="bg1"/>
                </a:solidFill>
                <a:effectLst/>
                <a:latin typeface="Roboto" panose="02000000000000000000" pitchFamily="2" charset="0"/>
                <a:ea typeface="Roboto" panose="02000000000000000000" pitchFamily="2" charset="0"/>
                <a:cs typeface="Roboto" panose="02000000000000000000" pitchFamily="2" charset="0"/>
              </a:rPr>
              <a:t>SIRENE,</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DataInfoGreffe</a:t>
            </a: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FR"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Connaissance terrain</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Etc.</a:t>
            </a:r>
            <a:endParaRPr lang="fr-FR"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7" name="Rectangle : coins arrondis 6">
            <a:extLst>
              <a:ext uri="{FF2B5EF4-FFF2-40B4-BE49-F238E27FC236}">
                <a16:creationId xmlns:a16="http://schemas.microsoft.com/office/drawing/2014/main" id="{AEA195DA-4638-674E-6CA5-01980A665A91}"/>
              </a:ext>
            </a:extLst>
          </p:cNvPr>
          <p:cNvSpPr/>
          <p:nvPr/>
        </p:nvSpPr>
        <p:spPr>
          <a:xfrm>
            <a:off x="9140619" y="918330"/>
            <a:ext cx="2787749" cy="3001859"/>
          </a:xfrm>
          <a:prstGeom prst="roundRect">
            <a:avLst/>
          </a:prstGeom>
          <a:solidFill>
            <a:srgbClr val="006666"/>
          </a:solidFill>
          <a:ln>
            <a:solidFill>
              <a:srgbClr val="07E7D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b="1" u="sng" dirty="0">
                <a:solidFill>
                  <a:schemeClr val="bg1"/>
                </a:solidFill>
              </a:rPr>
              <a:t>Vérification :</a:t>
            </a:r>
          </a:p>
          <a:p>
            <a:pPr marL="285750" indent="-285750">
              <a:buFont typeface="Arial" panose="020B0604020202020204" pitchFamily="34" charset="0"/>
              <a:buChar char="•"/>
            </a:pPr>
            <a:r>
              <a:rPr lang="fr-FR"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Photos aériennes</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Google Street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View</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Mapillary</a:t>
            </a: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Enquête web : Google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Map</a:t>
            </a: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fr-FR" sz="1600" dirty="0" err="1">
                <a:solidFill>
                  <a:schemeClr val="bg1"/>
                </a:solidFill>
                <a:latin typeface="Roboto" panose="02000000000000000000" pitchFamily="2" charset="0"/>
                <a:ea typeface="Roboto" panose="02000000000000000000" pitchFamily="2" charset="0"/>
                <a:cs typeface="Roboto" panose="02000000000000000000" pitchFamily="2" charset="0"/>
              </a:rPr>
              <a:t>OpenStreetMap</a:t>
            </a: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fr-FR" sz="16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fr-FR"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Etc.</a:t>
            </a:r>
          </a:p>
        </p:txBody>
      </p:sp>
      <p:sp>
        <p:nvSpPr>
          <p:cNvPr id="8" name="Rectangle : coins arrondis 7">
            <a:extLst>
              <a:ext uri="{FF2B5EF4-FFF2-40B4-BE49-F238E27FC236}">
                <a16:creationId xmlns:a16="http://schemas.microsoft.com/office/drawing/2014/main" id="{4B9A4D94-C34B-DBDD-B1CF-79BAD6970C38}"/>
              </a:ext>
            </a:extLst>
          </p:cNvPr>
          <p:cNvSpPr/>
          <p:nvPr/>
        </p:nvSpPr>
        <p:spPr>
          <a:xfrm>
            <a:off x="1288728" y="4100098"/>
            <a:ext cx="9569772" cy="2462721"/>
          </a:xfrm>
          <a:prstGeom prst="roundRect">
            <a:avLst/>
          </a:prstGeom>
          <a:solidFill>
            <a:srgbClr val="002060"/>
          </a:solidFill>
          <a:ln>
            <a:solidFill>
              <a:srgbClr val="07E7D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2000" b="1" u="sng" dirty="0">
                <a:solidFill>
                  <a:schemeClr val="bg1"/>
                </a:solidFill>
              </a:rPr>
              <a:t>Partenaires locaux / gouvernance :</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Collectivités territoriales</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Services de l’Etat</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EPF/SAFER</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Chambres consulaires</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Agences d’urbanisme</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Etablissements publics (CEREMA)</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Aménageurs</a:t>
            </a:r>
          </a:p>
          <a:p>
            <a:pPr marL="285750" indent="-285750">
              <a:buFont typeface="Arial" panose="020B0604020202020204" pitchFamily="34" charset="0"/>
              <a:buChar char="•"/>
            </a:pPr>
            <a:r>
              <a:rPr lang="fr-FR" sz="1600" dirty="0">
                <a:solidFill>
                  <a:schemeClr val="bg1"/>
                </a:solidFill>
                <a:latin typeface="Roboto" panose="02000000000000000000" pitchFamily="2" charset="0"/>
                <a:ea typeface="Roboto" panose="02000000000000000000" pitchFamily="2" charset="0"/>
                <a:cs typeface="Roboto" panose="02000000000000000000" pitchFamily="2" charset="0"/>
              </a:rPr>
              <a:t>Etc.</a:t>
            </a:r>
          </a:p>
        </p:txBody>
      </p:sp>
      <p:sp>
        <p:nvSpPr>
          <p:cNvPr id="9" name="ZoneTexte 8">
            <a:extLst>
              <a:ext uri="{FF2B5EF4-FFF2-40B4-BE49-F238E27FC236}">
                <a16:creationId xmlns:a16="http://schemas.microsoft.com/office/drawing/2014/main" id="{5AE4FC33-7E36-1E4E-79E5-7609A1822A50}"/>
              </a:ext>
            </a:extLst>
          </p:cNvPr>
          <p:cNvSpPr txBox="1"/>
          <p:nvPr/>
        </p:nvSpPr>
        <p:spPr>
          <a:xfrm rot="16200000">
            <a:off x="-396669" y="1882388"/>
            <a:ext cx="2667000" cy="914400"/>
          </a:xfrm>
          <a:prstGeom prst="rect">
            <a:avLst/>
          </a:prstGeom>
          <a:noFill/>
        </p:spPr>
        <p:txBody>
          <a:bodyPr wrap="none" lIns="0" tIns="0" rIns="0" bIns="0" rtlCol="0">
            <a:noAutofit/>
          </a:bodyPr>
          <a:lstStyle/>
          <a:p>
            <a:pPr algn="ctr"/>
            <a:r>
              <a:rPr lang="fr-FR" sz="2400" b="1" dirty="0">
                <a:solidFill>
                  <a:schemeClr val="tx1">
                    <a:lumMod val="75000"/>
                    <a:lumOff val="25000"/>
                  </a:schemeClr>
                </a:solidFill>
                <a:latin typeface="Calibri" panose="020F0502020204030204" pitchFamily="34" charset="0"/>
                <a:cs typeface="Calibri" panose="020F0502020204030204" pitchFamily="34" charset="0"/>
              </a:rPr>
              <a:t>Bases de données</a:t>
            </a:r>
          </a:p>
        </p:txBody>
      </p:sp>
      <p:sp>
        <p:nvSpPr>
          <p:cNvPr id="10" name="ZoneTexte 9">
            <a:extLst>
              <a:ext uri="{FF2B5EF4-FFF2-40B4-BE49-F238E27FC236}">
                <a16:creationId xmlns:a16="http://schemas.microsoft.com/office/drawing/2014/main" id="{D4670A72-E27E-AAB3-A539-23104CCE7792}"/>
              </a:ext>
            </a:extLst>
          </p:cNvPr>
          <p:cNvSpPr txBox="1"/>
          <p:nvPr/>
        </p:nvSpPr>
        <p:spPr>
          <a:xfrm rot="16200000">
            <a:off x="-410532" y="4796490"/>
            <a:ext cx="2667000" cy="914400"/>
          </a:xfrm>
          <a:prstGeom prst="rect">
            <a:avLst/>
          </a:prstGeom>
          <a:noFill/>
        </p:spPr>
        <p:txBody>
          <a:bodyPr wrap="none" lIns="0" tIns="0" rIns="0" bIns="0" rtlCol="0">
            <a:noAutofit/>
          </a:bodyPr>
          <a:lstStyle/>
          <a:p>
            <a:pPr algn="ctr"/>
            <a:r>
              <a:rPr lang="fr-FR" sz="2400" b="1" dirty="0">
                <a:solidFill>
                  <a:schemeClr val="tx1">
                    <a:lumMod val="75000"/>
                    <a:lumOff val="25000"/>
                  </a:schemeClr>
                </a:solidFill>
                <a:latin typeface="Calibri" panose="020F0502020204030204" pitchFamily="34" charset="0"/>
                <a:cs typeface="Calibri" panose="020F0502020204030204" pitchFamily="34" charset="0"/>
              </a:rPr>
              <a:t>Remontées terrain</a:t>
            </a:r>
          </a:p>
        </p:txBody>
      </p:sp>
    </p:spTree>
    <p:extLst>
      <p:ext uri="{BB962C8B-B14F-4D97-AF65-F5344CB8AC3E}">
        <p14:creationId xmlns:p14="http://schemas.microsoft.com/office/powerpoint/2010/main" val="103893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9</a:t>
            </a:fld>
            <a:endParaRPr lang="fr-FR" noProof="0"/>
          </a:p>
        </p:txBody>
      </p:sp>
      <p:pic>
        <p:nvPicPr>
          <p:cNvPr id="6146" name="Picture 2" descr="Une image contenant texte, capture d’écran, ligne, diagramme&#10;&#10;Description générée automatiquement">
            <a:extLst>
              <a:ext uri="{FF2B5EF4-FFF2-40B4-BE49-F238E27FC236}">
                <a16:creationId xmlns:a16="http://schemas.microsoft.com/office/drawing/2014/main" id="{CF167105-B1DF-D2ED-1F04-656CA8963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104" y="1202276"/>
            <a:ext cx="9156456" cy="495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9B68C556-FB30-E931-7B9C-71EFFD46BBFC}"/>
              </a:ext>
            </a:extLst>
          </p:cNvPr>
          <p:cNvSpPr txBox="1"/>
          <p:nvPr/>
        </p:nvSpPr>
        <p:spPr>
          <a:xfrm>
            <a:off x="224570" y="826179"/>
            <a:ext cx="6026370" cy="392266"/>
          </a:xfrm>
          <a:prstGeom prst="rect">
            <a:avLst/>
          </a:prstGeom>
          <a:noFill/>
        </p:spPr>
        <p:txBody>
          <a:bodyPr wrap="none" lIns="0" tIns="0" rIns="0" bIns="0" rtlCol="0">
            <a:noAutofit/>
          </a:bodyPr>
          <a:lstStyle/>
          <a:p>
            <a:pPr algn="l"/>
            <a:r>
              <a:rPr lang="fr-FR" sz="2400" b="1" dirty="0">
                <a:solidFill>
                  <a:srgbClr val="004644"/>
                </a:solidFill>
                <a:latin typeface="+mn-lt"/>
              </a:rPr>
              <a:t>Le faisceau d’indices indiqué par l’AGAM/AUPA</a:t>
            </a:r>
          </a:p>
        </p:txBody>
      </p:sp>
      <p:sp>
        <p:nvSpPr>
          <p:cNvPr id="6" name="Titre 1">
            <a:extLst>
              <a:ext uri="{FF2B5EF4-FFF2-40B4-BE49-F238E27FC236}">
                <a16:creationId xmlns:a16="http://schemas.microsoft.com/office/drawing/2014/main" id="{4854FC09-B3CA-5958-283B-CFE3A9326EEE}"/>
              </a:ext>
            </a:extLst>
          </p:cNvPr>
          <p:cNvSpPr txBox="1">
            <a:spLocks/>
          </p:cNvSpPr>
          <p:nvPr/>
        </p:nvSpPr>
        <p:spPr>
          <a:xfrm>
            <a:off x="94424" y="106179"/>
            <a:ext cx="12003152" cy="720000"/>
          </a:xfrm>
          <a:prstGeom prst="rect">
            <a:avLst/>
          </a:prstGeom>
          <a:solidFill>
            <a:srgbClr val="004644"/>
          </a:solidFill>
        </p:spPr>
        <p:txBody>
          <a:bodyPr vert="horz" lIns="288000" tIns="0" rIns="432000" bIns="144000" rtlCol="0" anchor="ctr">
            <a:noAutofit/>
          </a:bodyPr>
          <a:lstStyle>
            <a:lvl1pPr algn="r" defTabSz="914400" rtl="0" eaLnBrk="1" latinLnBrk="0" hangingPunct="1">
              <a:lnSpc>
                <a:spcPct val="90000"/>
              </a:lnSpc>
              <a:spcBef>
                <a:spcPct val="0"/>
              </a:spcBef>
              <a:buNone/>
              <a:defRPr sz="3600" kern="1200" spc="-150">
                <a:solidFill>
                  <a:schemeClr val="bg1"/>
                </a:solidFill>
                <a:latin typeface="+mj-lt"/>
                <a:ea typeface="+mj-ea"/>
                <a:cs typeface="+mj-cs"/>
              </a:defRPr>
            </a:lvl1pPr>
          </a:lstStyle>
          <a:p>
            <a:pPr algn="l">
              <a:lnSpc>
                <a:spcPct val="100000"/>
              </a:lnSpc>
              <a:spcBef>
                <a:spcPts val="600"/>
              </a:spcBef>
              <a:spcAft>
                <a:spcPts val="600"/>
              </a:spcAft>
            </a:pPr>
            <a:r>
              <a:rPr lang="fr-FR" sz="2800" dirty="0"/>
              <a:t>UN FAISCEAU D’INDICES PLUTÔT QU’UN REPERAGE AUTOMATIQUE</a:t>
            </a:r>
          </a:p>
        </p:txBody>
      </p:sp>
      <p:pic>
        <p:nvPicPr>
          <p:cNvPr id="7" name="image7.png"/>
          <p:cNvPicPr>
            <a:picLocks noChangeAspect="1"/>
          </p:cNvPicPr>
          <p:nvPr/>
        </p:nvPicPr>
        <p:blipFill>
          <a:blip r:embed="rId4"/>
          <a:stretch>
            <a:fillRect/>
          </a:stretch>
        </p:blipFill>
        <p:spPr>
          <a:xfrm>
            <a:off x="8756198" y="6536481"/>
            <a:ext cx="424131" cy="180334"/>
          </a:xfrm>
          <a:prstGeom prst="rect">
            <a:avLst/>
          </a:prstGeom>
          <a:ln w="12700">
            <a:miter lim="400000"/>
          </a:ln>
        </p:spPr>
      </p:pic>
      <p:pic>
        <p:nvPicPr>
          <p:cNvPr id="8" name="Imag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31922" y="6500586"/>
            <a:ext cx="726833" cy="180334"/>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77772" y="6492198"/>
            <a:ext cx="563821" cy="187763"/>
          </a:xfrm>
          <a:prstGeom prst="rect">
            <a:avLst/>
          </a:prstGeom>
        </p:spPr>
      </p:pic>
      <p:pic>
        <p:nvPicPr>
          <p:cNvPr id="10" name="Image 3">
            <a:extLst>
              <a:ext uri="{FF2B5EF4-FFF2-40B4-BE49-F238E27FC236}">
                <a16:creationId xmlns:a16="http://schemas.microsoft.com/office/drawing/2014/main" id="{876AF491-70EC-4296-803C-293D4EFD5E9A}"/>
              </a:ext>
            </a:extLst>
          </p:cNvPr>
          <p:cNvPicPr>
            <a:picLocks noChangeAspect="1"/>
          </p:cNvPicPr>
          <p:nvPr/>
        </p:nvPicPr>
        <p:blipFill>
          <a:blip r:embed="rId7"/>
          <a:stretch>
            <a:fillRect/>
          </a:stretch>
        </p:blipFill>
        <p:spPr>
          <a:xfrm>
            <a:off x="9939036" y="6500586"/>
            <a:ext cx="505454" cy="187764"/>
          </a:xfrm>
          <a:prstGeom prst="rect">
            <a:avLst/>
          </a:prstGeom>
        </p:spPr>
      </p:pic>
      <p:pic>
        <p:nvPicPr>
          <p:cNvPr id="11" name="Image 10" descr="Une image contenant Police, logo, Graphique, symbole&#10;&#10;Description générée automatiquement">
            <a:extLst>
              <a:ext uri="{FF2B5EF4-FFF2-40B4-BE49-F238E27FC236}">
                <a16:creationId xmlns:a16="http://schemas.microsoft.com/office/drawing/2014/main" id="{B1D3D229-6A6F-8A34-9E0B-7C6DA47BD5B8}"/>
              </a:ext>
            </a:extLst>
          </p:cNvPr>
          <p:cNvPicPr>
            <a:picLocks noChangeAspect="1"/>
          </p:cNvPicPr>
          <p:nvPr/>
        </p:nvPicPr>
        <p:blipFill>
          <a:blip r:embed="rId8"/>
          <a:stretch>
            <a:fillRect/>
          </a:stretch>
        </p:blipFill>
        <p:spPr>
          <a:xfrm>
            <a:off x="10541933" y="6451628"/>
            <a:ext cx="475345" cy="268901"/>
          </a:xfrm>
          <a:prstGeom prst="rect">
            <a:avLst/>
          </a:prstGeom>
        </p:spPr>
      </p:pic>
    </p:spTree>
    <p:extLst>
      <p:ext uri="{BB962C8B-B14F-4D97-AF65-F5344CB8AC3E}">
        <p14:creationId xmlns:p14="http://schemas.microsoft.com/office/powerpoint/2010/main" val="2030007668"/>
      </p:ext>
    </p:extLst>
  </p:cSld>
  <p:clrMapOvr>
    <a:masterClrMapping/>
  </p:clrMapOvr>
</p:sld>
</file>

<file path=ppt/theme/theme1.xml><?xml version="1.0" encoding="utf-8"?>
<a:theme xmlns:a="http://schemas.openxmlformats.org/drawingml/2006/main" name="Thème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853_TF16411174.potx" id="{9C116855-B68B-496A-A3EE-71877B9C05B8}" vid="{6A5AA708-BD83-4ED5-8D4A-D9966B827D19}"/>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825BFCE2451F4997A710CA81C937A0" ma:contentTypeVersion="2" ma:contentTypeDescription="Crée un document." ma:contentTypeScope="" ma:versionID="76318b47d08658cc690d81514ab447d9">
  <xsd:schema xmlns:xsd="http://www.w3.org/2001/XMLSchema" xmlns:xs="http://www.w3.org/2001/XMLSchema" xmlns:p="http://schemas.microsoft.com/office/2006/metadata/properties" xmlns:ns2="ab3e3b74-148a-45a9-9a62-1f85e783c43f" targetNamespace="http://schemas.microsoft.com/office/2006/metadata/properties" ma:root="true" ma:fieldsID="ec31745eb201580f092ee5430dcbc0e0" ns2:_="">
    <xsd:import namespace="ab3e3b74-148a-45a9-9a62-1f85e783c4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e3b74-148a-45a9-9a62-1f85e783c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26CAD6-94A5-49F8-96B1-A81A6BB76A43}">
  <ds:schemaRefs>
    <ds:schemaRef ds:uri="http://schemas.microsoft.com/sharepoint/v3/contenttype/forms"/>
  </ds:schemaRefs>
</ds:datastoreItem>
</file>

<file path=customXml/itemProps2.xml><?xml version="1.0" encoding="utf-8"?>
<ds:datastoreItem xmlns:ds="http://schemas.openxmlformats.org/officeDocument/2006/customXml" ds:itemID="{C6D4B629-CEDD-43D5-BAC6-421A5FE76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3e3b74-148a-45a9-9a62-1f85e783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80D74-744D-4E91-AE26-457A09F1CECC}">
  <ds:schemaRefs>
    <ds:schemaRef ds:uri="http://www.w3.org/XML/1998/namespace"/>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ab3e3b74-148a-45a9-9a62-1f85e783c43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Présentation rapide</Template>
  <TotalTime>0</TotalTime>
  <Words>1752</Words>
  <Application>Microsoft Office PowerPoint</Application>
  <PresentationFormat>Grand écran</PresentationFormat>
  <Paragraphs>184</Paragraphs>
  <Slides>11</Slides>
  <Notes>11</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11</vt:i4>
      </vt:variant>
    </vt:vector>
  </HeadingPairs>
  <TitlesOfParts>
    <vt:vector size="25" baseType="lpstr">
      <vt:lpstr>Arial</vt:lpstr>
      <vt:lpstr>Arial Black</vt:lpstr>
      <vt:lpstr>Arial Narrow</vt:lpstr>
      <vt:lpstr>Calibri</vt:lpstr>
      <vt:lpstr>Calibri Light</vt:lpstr>
      <vt:lpstr>Roboto</vt:lpstr>
      <vt:lpstr>Rockwell</vt:lpstr>
      <vt:lpstr>Symbol</vt:lpstr>
      <vt:lpstr>Times New Roman</vt:lpstr>
      <vt:lpstr>Verdana</vt:lpstr>
      <vt:lpstr>Wingdings</vt:lpstr>
      <vt:lpstr>Thème Office</vt:lpstr>
      <vt:lpstr>1_Conception personnalisée</vt:lpstr>
      <vt:lpstr>Conception personnalisée</vt:lpstr>
      <vt:lpstr>Présentation PowerPoint</vt:lpstr>
      <vt:lpstr>La friche, une définition désormais standardisée</vt:lpstr>
      <vt:lpstr>Comment comprendre la définition réglementaire ? Et aller plus loin…</vt:lpstr>
      <vt:lpstr>Présentation PowerPoint</vt:lpstr>
      <vt:lpstr>Présentation PowerPoint</vt:lpstr>
      <vt:lpstr>LES FRICHES…MAIS QUELLES FRICHES ?...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cp:lastModifiedBy/>
  <cp:revision>970</cp:revision>
  <dcterms:created xsi:type="dcterms:W3CDTF">2021-02-03T14:53:48Z</dcterms:created>
  <dcterms:modified xsi:type="dcterms:W3CDTF">2024-06-26T21:44:54Z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0x010100E4825BFCE2451F4997A710CA81C937A0</vt:lpwstr>
  </property>
</Properties>
</file>