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 /><Relationship Id="rId8" Type="http://schemas.openxmlformats.org/officeDocument/2006/relationships/tableStyles" Target="tableStyles.xml" /><Relationship Id="rId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s://www.data.gouv.fr/fr/datasets/amenagements-cyclables-au-format-bna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82962434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12056"/>
            <a:ext cx="1993080" cy="1396281"/>
          </a:xfrm>
          <a:prstGeom prst="rect">
            <a:avLst/>
          </a:prstGeom>
        </p:spPr>
      </p:pic>
      <p:pic>
        <p:nvPicPr>
          <p:cNvPr id="1960062376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0240149" y="163356"/>
            <a:ext cx="1675040" cy="546840"/>
          </a:xfrm>
          <a:prstGeom prst="rect">
            <a:avLst/>
          </a:prstGeom>
        </p:spPr>
      </p:pic>
      <p:sp>
        <p:nvSpPr>
          <p:cNvPr id="521521668" name="Rectangle 1" hidden="0"/>
          <p:cNvSpPr>
            <a:spLocks noChangeArrowheads="1"/>
          </p:cNvSpPr>
          <p:nvPr isPhoto="0" userDrawn="0"/>
        </p:nvSpPr>
        <p:spPr bwMode="auto">
          <a:xfrm>
            <a:off x="2508248" y="1505655"/>
            <a:ext cx="182988" cy="6401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fr-FR" sz="1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</a:rPr>
            </a:br>
            <a:endParaRPr lang="fr-FR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718809675" name="" hidden="0"/>
          <p:cNvSpPr txBox="1"/>
          <p:nvPr isPhoto="0" userDrawn="0"/>
        </p:nvSpPr>
        <p:spPr bwMode="auto">
          <a:xfrm flipH="0" flipV="0">
            <a:off x="3154181" y="163354"/>
            <a:ext cx="6314361" cy="9449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fr-FR" sz="2800" b="1" i="0" u="none" strike="noStrike" cap="none" spc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Rencontre du Réseau Géomatique Varois</a:t>
            </a:r>
            <a:endParaRPr sz="2800" b="1" i="0">
              <a:solidFill>
                <a:srgbClr val="202020"/>
              </a:solidFill>
              <a:latin typeface="Calibri"/>
            </a:endParaRPr>
          </a:p>
          <a:p>
            <a:pPr algn="ctr">
              <a:defRPr/>
            </a:pPr>
            <a:r>
              <a:rPr lang="fr-FR" sz="2800" b="1" i="0" u="none" strike="noStrike" cap="none" spc="0">
                <a:solidFill>
                  <a:srgbClr val="800080"/>
                </a:solidFill>
                <a:latin typeface="Calibri"/>
                <a:ea typeface="Calibri"/>
                <a:cs typeface="Calibri"/>
              </a:rPr>
              <a:t>JEUDI 27 JUIN 2024</a:t>
            </a:r>
            <a:endParaRPr sz="2800" b="1" i="0">
              <a:solidFill>
                <a:srgbClr val="202020"/>
              </a:solidFill>
              <a:latin typeface="Calibri"/>
            </a:endParaRPr>
          </a:p>
        </p:txBody>
      </p:sp>
      <p:sp>
        <p:nvSpPr>
          <p:cNvPr id="1229249824" name="" hidden="0"/>
          <p:cNvSpPr txBox="1"/>
          <p:nvPr isPhoto="0" userDrawn="0"/>
        </p:nvSpPr>
        <p:spPr bwMode="auto">
          <a:xfrm flipH="0" flipV="0">
            <a:off x="3055500" y="2728230"/>
            <a:ext cx="6287614" cy="22860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4800" b="1">
                <a:solidFill>
                  <a:schemeClr val="accent5"/>
                </a:solidFill>
              </a:rPr>
              <a:t>PROJET MUTUALISATION MOBILITE DOUCE</a:t>
            </a:r>
            <a:endParaRPr sz="4800" b="1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57953608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12055"/>
            <a:ext cx="1993079" cy="1396280"/>
          </a:xfrm>
          <a:prstGeom prst="rect">
            <a:avLst/>
          </a:prstGeom>
        </p:spPr>
      </p:pic>
      <p:pic>
        <p:nvPicPr>
          <p:cNvPr id="1324202595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0240148" y="231391"/>
            <a:ext cx="1675039" cy="546840"/>
          </a:xfrm>
          <a:prstGeom prst="rect">
            <a:avLst/>
          </a:prstGeom>
        </p:spPr>
      </p:pic>
      <p:sp>
        <p:nvSpPr>
          <p:cNvPr id="1636419882" name="" hidden="0"/>
          <p:cNvSpPr txBox="1"/>
          <p:nvPr isPhoto="0" userDrawn="0"/>
        </p:nvSpPr>
        <p:spPr bwMode="auto">
          <a:xfrm flipH="0" flipV="0">
            <a:off x="3154179" y="163352"/>
            <a:ext cx="6314395" cy="9449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fr-FR" sz="2800" b="1" i="0" u="none" strike="noStrike" cap="none" spc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Rencontre du Réseau Géomatique Varois</a:t>
            </a:r>
            <a:endParaRPr sz="2800" b="1" i="0">
              <a:solidFill>
                <a:srgbClr val="202020"/>
              </a:solidFill>
              <a:latin typeface="Calibri"/>
            </a:endParaRPr>
          </a:p>
          <a:p>
            <a:pPr algn="ctr">
              <a:defRPr/>
            </a:pPr>
            <a:r>
              <a:rPr lang="fr-FR" sz="2800" b="1" i="0" u="none" strike="noStrike" cap="none" spc="0">
                <a:solidFill>
                  <a:srgbClr val="800080"/>
                </a:solidFill>
                <a:latin typeface="Calibri"/>
                <a:ea typeface="Calibri"/>
                <a:cs typeface="Calibri"/>
              </a:rPr>
              <a:t>JEUDI 27 JUIN 2024</a:t>
            </a:r>
            <a:endParaRPr sz="2800" b="1" i="0">
              <a:solidFill>
                <a:srgbClr val="202020"/>
              </a:solidFill>
              <a:latin typeface="Calibri"/>
            </a:endParaRPr>
          </a:p>
        </p:txBody>
      </p:sp>
      <p:sp>
        <p:nvSpPr>
          <p:cNvPr id="1499858816" name="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399581680" name="" hidden="0"/>
          <p:cNvSpPr/>
          <p:nvPr isPhoto="0" userDrawn="0"/>
        </p:nvSpPr>
        <p:spPr bwMode="auto">
          <a:xfrm flipH="0" flipV="0">
            <a:off x="57275" y="1670573"/>
            <a:ext cx="1623974" cy="31245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450" b="1" i="0" u="none">
                <a:solidFill>
                  <a:srgbClr val="304E4E"/>
                </a:solidFill>
                <a:latin typeface="Noto Serif Sinhala"/>
                <a:ea typeface="Noto Serif Sinhala"/>
                <a:cs typeface="Noto Serif Sinhala"/>
              </a:rPr>
              <a:t>CONTEXTE : </a:t>
            </a:r>
            <a:endParaRPr sz="1450" b="1" i="0" u="none">
              <a:solidFill>
                <a:srgbClr val="304E4E"/>
              </a:solidFill>
              <a:latin typeface="Noto Serif Sinhala"/>
              <a:ea typeface="Noto Serif Sinhala"/>
              <a:cs typeface="Noto Serif Sinhala"/>
            </a:endParaRPr>
          </a:p>
        </p:txBody>
      </p:sp>
      <p:sp>
        <p:nvSpPr>
          <p:cNvPr id="401544233" name="" hidden="0"/>
          <p:cNvSpPr/>
          <p:nvPr isPhoto="0" userDrawn="0"/>
        </p:nvSpPr>
        <p:spPr bwMode="auto">
          <a:xfrm flipH="0" flipV="0">
            <a:off x="4303770" y="321913"/>
            <a:ext cx="11951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750357977" name="" hidden="0"/>
          <p:cNvSpPr/>
          <p:nvPr isPhoto="0" userDrawn="0"/>
        </p:nvSpPr>
        <p:spPr bwMode="auto">
          <a:xfrm flipH="0" flipV="0">
            <a:off x="224821" y="925367"/>
            <a:ext cx="10074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534271148" name="" hidden="0"/>
          <p:cNvSpPr/>
          <p:nvPr isPhoto="0" userDrawn="0"/>
        </p:nvSpPr>
        <p:spPr bwMode="auto">
          <a:xfrm flipH="0" flipV="0">
            <a:off x="4986739" y="687708"/>
            <a:ext cx="989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721623997" name="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829376913" name="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854045125" name="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800041668" name="" hidden="0"/>
          <p:cNvSpPr/>
          <p:nvPr isPhoto="0" userDrawn="0"/>
        </p:nvSpPr>
        <p:spPr bwMode="auto">
          <a:xfrm>
            <a:off x="9923707" y="5530214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605227783" name="" hidden="0"/>
          <p:cNvSpPr txBox="1"/>
          <p:nvPr isPhoto="0" userDrawn="0"/>
        </p:nvSpPr>
        <p:spPr bwMode="auto">
          <a:xfrm flipH="0" flipV="0">
            <a:off x="6683913" y="6477180"/>
            <a:ext cx="5440999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sz="1400"/>
              <a:t>Source : plan vélo départemental Délibération du 7 février 2023</a:t>
            </a:r>
            <a:endParaRPr sz="1400"/>
          </a:p>
        </p:txBody>
      </p:sp>
      <p:pic>
        <p:nvPicPr>
          <p:cNvPr id="1068150574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3368719" y="1578428"/>
            <a:ext cx="3827570" cy="1441481"/>
          </a:xfrm>
          <a:prstGeom prst="rect">
            <a:avLst/>
          </a:prstGeom>
        </p:spPr>
      </p:pic>
      <p:sp>
        <p:nvSpPr>
          <p:cNvPr id="575976302" name="" hidden="0"/>
          <p:cNvSpPr/>
          <p:nvPr isPhoto="0" userDrawn="0"/>
        </p:nvSpPr>
        <p:spPr bwMode="auto">
          <a:xfrm flipH="0" flipV="0">
            <a:off x="6032910" y="6078908"/>
            <a:ext cx="126214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154443699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0" y="2075812"/>
            <a:ext cx="3239434" cy="2532815"/>
          </a:xfrm>
          <a:prstGeom prst="rect">
            <a:avLst/>
          </a:prstGeom>
        </p:spPr>
      </p:pic>
      <p:sp>
        <p:nvSpPr>
          <p:cNvPr id="525893727" name="" hidden="0"/>
          <p:cNvSpPr/>
          <p:nvPr isPhoto="0" userDrawn="0"/>
        </p:nvSpPr>
        <p:spPr bwMode="auto">
          <a:xfrm flipH="0" flipV="0">
            <a:off x="5904201" y="5105220"/>
            <a:ext cx="11562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144377685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flipH="0" flipV="0">
            <a:off x="3239434" y="3291840"/>
            <a:ext cx="3310045" cy="2337356"/>
          </a:xfrm>
          <a:prstGeom prst="rect">
            <a:avLst/>
          </a:prstGeom>
        </p:spPr>
      </p:pic>
      <p:sp>
        <p:nvSpPr>
          <p:cNvPr id="1303983276" name="" hidden="0"/>
          <p:cNvSpPr/>
          <p:nvPr isPhoto="0" userDrawn="0"/>
        </p:nvSpPr>
        <p:spPr bwMode="auto">
          <a:xfrm flipH="0" flipV="0">
            <a:off x="8273689" y="9239354"/>
            <a:ext cx="13472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77545407" name="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 flipH="0" flipV="0">
            <a:off x="134790" y="5645295"/>
            <a:ext cx="3464994" cy="643714"/>
          </a:xfrm>
          <a:prstGeom prst="rect">
            <a:avLst/>
          </a:prstGeom>
        </p:spPr>
      </p:pic>
      <p:sp>
        <p:nvSpPr>
          <p:cNvPr id="2115229523" name="" hidden="0"/>
          <p:cNvSpPr/>
          <p:nvPr isPhoto="0" userDrawn="0"/>
        </p:nvSpPr>
        <p:spPr bwMode="auto">
          <a:xfrm flipH="0" flipV="0">
            <a:off x="8513087" y="7359739"/>
            <a:ext cx="11234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569847739" name="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 flipH="0" flipV="0">
            <a:off x="6683913" y="4997806"/>
            <a:ext cx="2460115" cy="1351914"/>
          </a:xfrm>
          <a:prstGeom prst="rect">
            <a:avLst/>
          </a:prstGeom>
        </p:spPr>
      </p:pic>
      <p:pic>
        <p:nvPicPr>
          <p:cNvPr id="685593743" name="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 flipH="0" flipV="0">
            <a:off x="7318395" y="2751784"/>
            <a:ext cx="3295174" cy="2536331"/>
          </a:xfrm>
          <a:prstGeom prst="rect">
            <a:avLst/>
          </a:prstGeom>
        </p:spPr>
      </p:pic>
      <p:pic>
        <p:nvPicPr>
          <p:cNvPr id="932540826" name="" hidden="0"/>
          <p:cNvPicPr>
            <a:picLocks noChangeAspect="1"/>
          </p:cNvPicPr>
          <p:nvPr isPhoto="0" userDrawn="0"/>
        </p:nvPicPr>
        <p:blipFill>
          <a:blip r:embed="rId10"/>
          <a:stretch/>
        </p:blipFill>
        <p:spPr bwMode="auto">
          <a:xfrm flipH="0" flipV="0">
            <a:off x="8160248" y="1180715"/>
            <a:ext cx="3781832" cy="2622479"/>
          </a:xfrm>
          <a:prstGeom prst="rect">
            <a:avLst/>
          </a:prstGeom>
        </p:spPr>
      </p:pic>
      <p:pic>
        <p:nvPicPr>
          <p:cNvPr id="2092040624" name="" hidden="0"/>
          <p:cNvPicPr>
            <a:picLocks noChangeAspect="1"/>
          </p:cNvPicPr>
          <p:nvPr isPhoto="0" userDrawn="0"/>
        </p:nvPicPr>
        <p:blipFill>
          <a:blip r:embed="rId11"/>
          <a:stretch/>
        </p:blipFill>
        <p:spPr bwMode="auto">
          <a:xfrm>
            <a:off x="10559142" y="6035130"/>
            <a:ext cx="1457325" cy="409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5604326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12056"/>
            <a:ext cx="1993080" cy="1396281"/>
          </a:xfrm>
          <a:prstGeom prst="rect">
            <a:avLst/>
          </a:prstGeom>
        </p:spPr>
      </p:pic>
      <p:pic>
        <p:nvPicPr>
          <p:cNvPr id="208667596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0240149" y="231392"/>
            <a:ext cx="1675040" cy="546840"/>
          </a:xfrm>
          <a:prstGeom prst="rect">
            <a:avLst/>
          </a:prstGeom>
        </p:spPr>
      </p:pic>
      <p:sp>
        <p:nvSpPr>
          <p:cNvPr id="60159972" name="" hidden="0"/>
          <p:cNvSpPr txBox="1"/>
          <p:nvPr isPhoto="0" userDrawn="0"/>
        </p:nvSpPr>
        <p:spPr bwMode="auto">
          <a:xfrm flipH="0" flipV="0">
            <a:off x="3154180" y="163353"/>
            <a:ext cx="6314396" cy="9449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fr-FR" sz="2800" b="1" i="0" u="none" strike="noStrike" cap="none" spc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Rencontre du Réseau Géomatique Varois</a:t>
            </a:r>
            <a:endParaRPr sz="2800" b="1" i="0">
              <a:solidFill>
                <a:srgbClr val="202020"/>
              </a:solidFill>
              <a:latin typeface="Calibri"/>
            </a:endParaRPr>
          </a:p>
          <a:p>
            <a:pPr algn="ctr">
              <a:defRPr/>
            </a:pPr>
            <a:r>
              <a:rPr lang="fr-FR" sz="2800" b="1" i="0" u="none" strike="noStrike" cap="none" spc="0">
                <a:solidFill>
                  <a:srgbClr val="800080"/>
                </a:solidFill>
                <a:latin typeface="Calibri"/>
                <a:ea typeface="Calibri"/>
                <a:cs typeface="Calibri"/>
              </a:rPr>
              <a:t>JEUDI 27 JUIN 2024</a:t>
            </a:r>
            <a:endParaRPr sz="2800" b="1" i="0">
              <a:solidFill>
                <a:srgbClr val="202020"/>
              </a:solidFill>
              <a:latin typeface="Calibri"/>
            </a:endParaRPr>
          </a:p>
        </p:txBody>
      </p:sp>
      <p:sp>
        <p:nvSpPr>
          <p:cNvPr id="468084805" name="" hidden="0"/>
          <p:cNvSpPr txBox="1"/>
          <p:nvPr isPhoto="0" userDrawn="0"/>
        </p:nvSpPr>
        <p:spPr bwMode="auto">
          <a:xfrm flipH="0" flipV="0">
            <a:off x="6311377" y="6061896"/>
            <a:ext cx="7011697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>
                <a:solidFill>
                  <a:schemeClr val="accent5"/>
                </a:solidFill>
              </a:rPr>
              <a:t>https://maps.var.fr/portal/apps/instant/media/index.html?appid=952b93ddb3bf41d6b51099d4a3aa5780</a:t>
            </a:r>
            <a:endParaRPr sz="1200"/>
          </a:p>
        </p:txBody>
      </p:sp>
      <p:sp>
        <p:nvSpPr>
          <p:cNvPr id="200773414" name="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864082583" name="" hidden="0"/>
          <p:cNvPicPr>
            <a:picLocks noChangeAspect="1"/>
          </p:cNvPicPr>
          <p:nvPr isPhoto="0" userDrawn="0"/>
        </p:nvPicPr>
        <p:blipFill>
          <a:blip r:embed="rId4"/>
          <a:srcRect l="19937" t="0" r="13525" b="0"/>
          <a:stretch/>
        </p:blipFill>
        <p:spPr bwMode="auto">
          <a:xfrm flipH="0" flipV="0">
            <a:off x="6223474" y="1408336"/>
            <a:ext cx="5399001" cy="4561081"/>
          </a:xfrm>
          <a:prstGeom prst="rect">
            <a:avLst/>
          </a:prstGeom>
        </p:spPr>
      </p:pic>
      <p:pic>
        <p:nvPicPr>
          <p:cNvPr id="1489794765" name="" hidden="0"/>
          <p:cNvPicPr>
            <a:picLocks noChangeAspect="1"/>
          </p:cNvPicPr>
          <p:nvPr isPhoto="0" userDrawn="0"/>
        </p:nvPicPr>
        <p:blipFill>
          <a:blip r:embed="rId5"/>
          <a:srcRect l="0" t="31343" r="0" b="0"/>
          <a:stretch/>
        </p:blipFill>
        <p:spPr bwMode="auto">
          <a:xfrm flipH="0" flipV="0">
            <a:off x="531374" y="2010057"/>
            <a:ext cx="4657435" cy="3448798"/>
          </a:xfrm>
          <a:prstGeom prst="rect">
            <a:avLst/>
          </a:prstGeom>
        </p:spPr>
      </p:pic>
      <p:pic>
        <p:nvPicPr>
          <p:cNvPr id="1915406117" name="" hidden="0"/>
          <p:cNvPicPr>
            <a:picLocks noChangeAspect="1"/>
          </p:cNvPicPr>
          <p:nvPr isPhoto="0" userDrawn="0"/>
        </p:nvPicPr>
        <p:blipFill>
          <a:blip r:embed="rId5"/>
          <a:srcRect l="5656" t="0" r="0" b="71135"/>
          <a:stretch/>
        </p:blipFill>
        <p:spPr bwMode="auto">
          <a:xfrm flipH="0" flipV="0">
            <a:off x="1829483" y="4733877"/>
            <a:ext cx="4393991" cy="1449956"/>
          </a:xfrm>
          <a:prstGeom prst="rect">
            <a:avLst/>
          </a:prstGeom>
        </p:spPr>
      </p:pic>
      <p:sp>
        <p:nvSpPr>
          <p:cNvPr id="2116596732" name="" hidden="0"/>
          <p:cNvSpPr txBox="1"/>
          <p:nvPr isPhoto="0" userDrawn="0"/>
        </p:nvSpPr>
        <p:spPr bwMode="auto">
          <a:xfrm flipH="0" flipV="0">
            <a:off x="50430" y="6477180"/>
            <a:ext cx="5441070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400"/>
              <a:t>Source : plan vélo départemental Délibération du 7 février 2023</a:t>
            </a:r>
            <a:endParaRPr sz="1400"/>
          </a:p>
        </p:txBody>
      </p:sp>
      <p:pic>
        <p:nvPicPr>
          <p:cNvPr id="909800582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08856" y="6103585"/>
            <a:ext cx="1457325" cy="409574"/>
          </a:xfrm>
          <a:prstGeom prst="rect">
            <a:avLst/>
          </a:prstGeom>
        </p:spPr>
      </p:pic>
      <p:sp>
        <p:nvSpPr>
          <p:cNvPr id="518634043" name="" hidden="0"/>
          <p:cNvSpPr/>
          <p:nvPr isPhoto="0" userDrawn="0"/>
        </p:nvSpPr>
        <p:spPr bwMode="auto">
          <a:xfrm flipH="0" flipV="0">
            <a:off x="57274" y="1670572"/>
            <a:ext cx="1624009" cy="3124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450" b="1" i="0" u="none">
                <a:solidFill>
                  <a:srgbClr val="304E4E"/>
                </a:solidFill>
                <a:latin typeface="Noto Serif Sinhala"/>
                <a:ea typeface="Noto Serif Sinhala"/>
                <a:cs typeface="Noto Serif Sinhala"/>
              </a:rPr>
              <a:t>CONTEXTE : </a:t>
            </a:r>
            <a:endParaRPr sz="1450" b="1" i="0" u="none">
              <a:solidFill>
                <a:srgbClr val="304E4E"/>
              </a:solidFill>
              <a:latin typeface="Noto Serif Sinhala"/>
              <a:ea typeface="Noto Serif Sinhala"/>
              <a:cs typeface="Noto Serif Sinhala"/>
            </a:endParaRPr>
          </a:p>
        </p:txBody>
      </p:sp>
      <p:sp>
        <p:nvSpPr>
          <p:cNvPr id="179363156" name="" hidden="0"/>
          <p:cNvSpPr txBox="1"/>
          <p:nvPr isPhoto="0" userDrawn="0"/>
        </p:nvSpPr>
        <p:spPr bwMode="auto">
          <a:xfrm flipH="0" flipV="0">
            <a:off x="9865874" y="6513160"/>
            <a:ext cx="2323830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r">
              <a:defRPr/>
            </a:pPr>
            <a:r>
              <a:rPr sz="1400"/>
              <a:t>Source : SIG / CDVAR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6596703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12055"/>
            <a:ext cx="1993079" cy="1396280"/>
          </a:xfrm>
          <a:prstGeom prst="rect">
            <a:avLst/>
          </a:prstGeom>
        </p:spPr>
      </p:pic>
      <p:pic>
        <p:nvPicPr>
          <p:cNvPr id="1748455393" name="Imag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0240148" y="231391"/>
            <a:ext cx="1675039" cy="546840"/>
          </a:xfrm>
          <a:prstGeom prst="rect">
            <a:avLst/>
          </a:prstGeom>
        </p:spPr>
      </p:pic>
      <p:sp>
        <p:nvSpPr>
          <p:cNvPr id="2099479479" name="" hidden="0"/>
          <p:cNvSpPr txBox="1"/>
          <p:nvPr isPhoto="0" userDrawn="0"/>
        </p:nvSpPr>
        <p:spPr bwMode="auto">
          <a:xfrm flipH="0" flipV="0">
            <a:off x="3154179" y="163352"/>
            <a:ext cx="6314395" cy="9449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fr-FR" sz="2800" b="1" i="0" u="none" strike="noStrike" cap="none" spc="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Rencontre du Réseau Géomatique Varois</a:t>
            </a:r>
            <a:endParaRPr sz="2800" b="1" i="0">
              <a:solidFill>
                <a:srgbClr val="202020"/>
              </a:solidFill>
              <a:latin typeface="Calibri"/>
            </a:endParaRPr>
          </a:p>
          <a:p>
            <a:pPr algn="ctr">
              <a:defRPr/>
            </a:pPr>
            <a:r>
              <a:rPr lang="fr-FR" sz="2800" b="1" i="0" u="none" strike="noStrike" cap="none" spc="0">
                <a:solidFill>
                  <a:srgbClr val="800080"/>
                </a:solidFill>
                <a:latin typeface="Calibri"/>
                <a:ea typeface="Calibri"/>
                <a:cs typeface="Calibri"/>
              </a:rPr>
              <a:t>JEUDI 27 JUIN 2024</a:t>
            </a:r>
            <a:endParaRPr sz="2800" b="1" i="0">
              <a:solidFill>
                <a:srgbClr val="202020"/>
              </a:solidFill>
              <a:latin typeface="Calibri"/>
            </a:endParaRPr>
          </a:p>
        </p:txBody>
      </p:sp>
      <p:sp>
        <p:nvSpPr>
          <p:cNvPr id="849954968" name="" hidden="0"/>
          <p:cNvSpPr/>
          <p:nvPr isPhoto="0" userDrawn="0"/>
        </p:nvSpPr>
        <p:spPr bwMode="auto">
          <a:xfrm>
            <a:off x="5968558" y="3291840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677254073" name="" hidden="0"/>
          <p:cNvSpPr/>
          <p:nvPr isPhoto="0" userDrawn="0"/>
        </p:nvSpPr>
        <p:spPr bwMode="auto">
          <a:xfrm flipH="0" flipV="0">
            <a:off x="499506" y="1798318"/>
            <a:ext cx="10851706" cy="17983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400" b="1" i="0" u="sng">
                <a:solidFill>
                  <a:srgbClr val="304E4E"/>
                </a:solidFill>
                <a:latin typeface="Arial"/>
                <a:ea typeface="Arial"/>
                <a:cs typeface="Arial"/>
              </a:rPr>
              <a:t>ENJEUX :</a:t>
            </a:r>
            <a:r>
              <a:rPr sz="1400" b="1" i="0" u="none">
                <a:solidFill>
                  <a:srgbClr val="304E4E"/>
                </a:solidFill>
                <a:latin typeface="Arial"/>
                <a:ea typeface="Arial"/>
                <a:cs typeface="Arial"/>
              </a:rPr>
              <a:t> </a:t>
            </a:r>
            <a:endParaRPr sz="1400" b="1" i="0" u="none">
              <a:solidFill>
                <a:srgbClr val="304E4E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400" b="1" i="0" u="none">
              <a:solidFill>
                <a:srgbClr val="304E4E"/>
              </a:solidFill>
              <a:latin typeface="Arial"/>
              <a:ea typeface="Arial"/>
              <a:cs typeface="Arial"/>
            </a:endParaRPr>
          </a:p>
          <a:p>
            <a:pPr marL="245329" indent="-245329">
              <a:buFont typeface="Arial"/>
              <a:buChar char="•"/>
              <a:defRPr/>
            </a:pPr>
            <a:r>
              <a:rPr sz="1400" b="1" i="0" u="none">
                <a:solidFill>
                  <a:srgbClr val="304E4E"/>
                </a:solidFill>
                <a:latin typeface="Arial"/>
                <a:ea typeface="Arial"/>
                <a:cs typeface="Arial"/>
              </a:rPr>
              <a:t>La question de la mobilité douce (aménagements cyclables) ne s’arrête aux limites de chaque territoire,</a:t>
            </a:r>
            <a:endParaRPr sz="1400" b="1" i="0" u="none">
              <a:solidFill>
                <a:srgbClr val="304E4E"/>
              </a:solidFill>
              <a:latin typeface="Arial"/>
              <a:ea typeface="Arial"/>
              <a:cs typeface="Arial"/>
            </a:endParaRPr>
          </a:p>
          <a:p>
            <a:pPr marL="245329" indent="-245329">
              <a:buFont typeface="Arial"/>
              <a:buChar char="•"/>
              <a:defRPr/>
            </a:pPr>
            <a:endParaRPr sz="1400" b="1" i="0" u="none">
              <a:solidFill>
                <a:srgbClr val="304E4E"/>
              </a:solidFill>
              <a:latin typeface="Arial"/>
              <a:ea typeface="Arial"/>
              <a:cs typeface="Arial"/>
            </a:endParaRPr>
          </a:p>
          <a:p>
            <a:pPr marL="245328" indent="-245328">
              <a:buFont typeface="Arial"/>
              <a:buChar char="•"/>
              <a:defRPr/>
            </a:pPr>
            <a:r>
              <a:rPr lang="fr-FR" sz="1400" b="1" i="0" u="none" strike="noStrike" cap="none" spc="0">
                <a:solidFill>
                  <a:srgbClr val="304E4E"/>
                </a:solidFill>
                <a:latin typeface="Arial"/>
                <a:ea typeface="Arial"/>
                <a:cs typeface="Arial"/>
              </a:rPr>
              <a:t>La question de la mobilité douce (aménagements cyclables) sur un même territoire peut concerner plusieurs gestionnaires,</a:t>
            </a:r>
            <a:endParaRPr sz="1400" b="1" i="0" u="none" strike="noStrike" cap="none" spc="0">
              <a:solidFill>
                <a:srgbClr val="304E4E"/>
              </a:solidFill>
              <a:latin typeface="Arial"/>
              <a:ea typeface="Arial"/>
              <a:cs typeface="Arial"/>
            </a:endParaRPr>
          </a:p>
          <a:p>
            <a:pPr marL="245328" indent="-245328">
              <a:buFont typeface="Arial"/>
              <a:buChar char="•"/>
              <a:defRPr/>
            </a:pPr>
            <a:endParaRPr sz="1400" b="1" i="0" u="none">
              <a:solidFill>
                <a:srgbClr val="304E4E"/>
              </a:solidFill>
              <a:latin typeface="Arial"/>
              <a:ea typeface="Arial"/>
              <a:cs typeface="Arial"/>
            </a:endParaRPr>
          </a:p>
          <a:p>
            <a:pPr marL="245329" indent="-245329">
              <a:buFont typeface="Arial"/>
              <a:buChar char="•"/>
              <a:defRPr/>
            </a:pPr>
            <a:r>
              <a:rPr lang="fr-FR" sz="1400" b="1" i="0" u="none" strike="noStrike" cap="none" spc="0">
                <a:solidFill>
                  <a:srgbClr val="304E4E"/>
                </a:solidFill>
                <a:latin typeface="Arial"/>
                <a:ea typeface="Arial"/>
                <a:cs typeface="Arial"/>
              </a:rPr>
              <a:t>La donnée doit être disponible et mise à jour,</a:t>
            </a:r>
            <a:endParaRPr sz="1400" b="1" i="0" u="none">
              <a:solidFill>
                <a:srgbClr val="304E4E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05841047" name="" hidden="0"/>
          <p:cNvSpPr/>
          <p:nvPr isPhoto="0" userDrawn="0"/>
        </p:nvSpPr>
        <p:spPr bwMode="auto">
          <a:xfrm flipH="0" flipV="0">
            <a:off x="499506" y="3832585"/>
            <a:ext cx="10845910" cy="11582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400" b="1" i="0" u="sng">
                <a:solidFill>
                  <a:srgbClr val="304E4E"/>
                </a:solidFill>
                <a:latin typeface="Arial"/>
                <a:ea typeface="Arial"/>
                <a:cs typeface="Arial"/>
              </a:rPr>
              <a:t>OBJECTIFS :</a:t>
            </a:r>
            <a:r>
              <a:rPr sz="1400" b="1" i="0" u="none">
                <a:solidFill>
                  <a:srgbClr val="304E4E"/>
                </a:solidFill>
                <a:latin typeface="Arial"/>
                <a:ea typeface="Arial"/>
                <a:cs typeface="Arial"/>
              </a:rPr>
              <a:t> </a:t>
            </a:r>
            <a:endParaRPr sz="1400" b="1" i="0" u="none">
              <a:solidFill>
                <a:srgbClr val="304E4E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400" b="1" i="0" u="none">
              <a:solidFill>
                <a:srgbClr val="304E4E"/>
              </a:solidFill>
              <a:latin typeface="Arial"/>
              <a:ea typeface="Arial"/>
              <a:cs typeface="Arial"/>
            </a:endParaRPr>
          </a:p>
          <a:p>
            <a:pPr marL="245329" indent="-245329">
              <a:buFont typeface="Arial"/>
              <a:buChar char="•"/>
              <a:defRPr/>
            </a:pPr>
            <a:r>
              <a:rPr sz="1400" b="1" i="0" u="none">
                <a:solidFill>
                  <a:srgbClr val="304E4E"/>
                </a:solidFill>
                <a:latin typeface="Arial"/>
                <a:ea typeface="Arial"/>
                <a:cs typeface="Arial"/>
              </a:rPr>
              <a:t>Assurer l’interopérabilité entre les données =&gt; vers un modèle de données de données uniques ?</a:t>
            </a:r>
            <a:endParaRPr sz="1400" b="1" i="0" u="none">
              <a:solidFill>
                <a:srgbClr val="304E4E"/>
              </a:solidFill>
              <a:latin typeface="Arial"/>
              <a:ea typeface="Arial"/>
              <a:cs typeface="Arial"/>
            </a:endParaRPr>
          </a:p>
          <a:p>
            <a:pPr marL="245329" indent="-245329">
              <a:buFont typeface="Arial"/>
              <a:buChar char="•"/>
              <a:defRPr/>
            </a:pPr>
            <a:endParaRPr sz="1400" b="1" i="0" u="none">
              <a:solidFill>
                <a:srgbClr val="304E4E"/>
              </a:solidFill>
              <a:latin typeface="Arial"/>
              <a:ea typeface="Arial"/>
              <a:cs typeface="Arial"/>
            </a:endParaRPr>
          </a:p>
          <a:p>
            <a:pPr marL="245329" indent="-245329">
              <a:buFont typeface="Arial"/>
              <a:buChar char="•"/>
              <a:defRPr/>
            </a:pPr>
            <a:r>
              <a:rPr sz="1400" b="1" i="0" u="none">
                <a:solidFill>
                  <a:srgbClr val="304E4E"/>
                </a:solidFill>
                <a:latin typeface="Arial"/>
                <a:ea typeface="Arial"/>
                <a:cs typeface="Arial"/>
              </a:rPr>
              <a:t>Assurer la disponibilité et la mise à jour </a:t>
            </a:r>
            <a:endParaRPr sz="1400" b="1" i="0" u="none">
              <a:solidFill>
                <a:srgbClr val="304E4E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3125950" name="" hidden="0"/>
          <p:cNvSpPr/>
          <p:nvPr isPhoto="0" userDrawn="0"/>
        </p:nvSpPr>
        <p:spPr bwMode="auto">
          <a:xfrm flipH="0" flipV="0">
            <a:off x="7084345" y="8584746"/>
            <a:ext cx="20909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99096000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775607" y="5211778"/>
            <a:ext cx="2116607" cy="679501"/>
          </a:xfrm>
          <a:prstGeom prst="rect">
            <a:avLst/>
          </a:prstGeom>
        </p:spPr>
      </p:pic>
      <p:sp>
        <p:nvSpPr>
          <p:cNvPr id="1702315046" name="" hidden="0"/>
          <p:cNvSpPr/>
          <p:nvPr isPhoto="0" userDrawn="0"/>
        </p:nvSpPr>
        <p:spPr bwMode="auto">
          <a:xfrm flipH="0" flipV="0">
            <a:off x="8270107" y="9162095"/>
            <a:ext cx="20012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705980826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1578506" y="5843041"/>
            <a:ext cx="3151345" cy="477476"/>
          </a:xfrm>
          <a:prstGeom prst="rect">
            <a:avLst/>
          </a:prstGeom>
        </p:spPr>
      </p:pic>
      <p:sp>
        <p:nvSpPr>
          <p:cNvPr id="1724169609" name="" hidden="0"/>
          <p:cNvSpPr txBox="1"/>
          <p:nvPr isPhoto="0" userDrawn="0"/>
        </p:nvSpPr>
        <p:spPr bwMode="auto">
          <a:xfrm flipH="0" flipV="0">
            <a:off x="3580525" y="5470168"/>
            <a:ext cx="6775313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400" u="sng">
                <a:hlinkClick r:id="rId6" tooltip="https://www.data.gouv.fr/fr/datasets/amenagements-cyclables-au-format-bnac/"/>
              </a:rPr>
              <a:t>https://www.data.gouv.fr/fr/datasets/amenagements-cyclables-au-format-bnac/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ONLYOFFICE/7.1.1.23</Application>
  <DocSecurity>0</DocSecurity>
  <PresentationFormat>Grand écran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Romain</dc:creator>
  <cp:keywords/>
  <dc:description/>
  <dc:identifier/>
  <dc:language/>
  <cp:lastModifiedBy>Anonyme</cp:lastModifiedBy>
  <cp:revision>40</cp:revision>
  <dcterms:created xsi:type="dcterms:W3CDTF">2021-04-15T23:33:53Z</dcterms:created>
  <dcterms:modified xsi:type="dcterms:W3CDTF">2024-06-26T12:40:45Z</dcterms:modified>
  <cp:category/>
  <cp:contentStatus/>
  <cp:version/>
</cp:coreProperties>
</file>